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60" r:id="rId5"/>
    <p:sldId id="261" r:id="rId6"/>
  </p:sldIdLst>
  <p:sldSz cx="7561263" cy="10693400"/>
  <p:notesSz cx="6735763" cy="9866313"/>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5" userDrawn="1">
          <p15:clr>
            <a:srgbClr val="A4A3A4"/>
          </p15:clr>
        </p15:guide>
        <p15:guide id="2" pos="24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木下 莉沙" initials="木下" lastIdx="1" clrIdx="0">
    <p:extLst>
      <p:ext uri="{19B8F6BF-5375-455C-9EA6-DF929625EA0E}">
        <p15:presenceInfo xmlns:p15="http://schemas.microsoft.com/office/powerpoint/2012/main" userId="S::risa-kinoshita@niccon.co.jp::6579b665-5ce2-47a9-9b2d-cc196dad6e6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FF"/>
    <a:srgbClr val="FFFF99"/>
    <a:srgbClr val="F0EA00"/>
    <a:srgbClr val="FFFFCC"/>
    <a:srgbClr val="FFFFEB"/>
    <a:srgbClr val="E0EFF8"/>
    <a:srgbClr val="F8F200"/>
    <a:srgbClr val="A4CFEA"/>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9A02BF-75EF-4FF7-A9CD-F5504E30C030}" v="2" dt="2020-08-07T06:07:38.71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22" autoAdjust="0"/>
    <p:restoredTop sz="95838" autoAdjust="0"/>
  </p:normalViewPr>
  <p:slideViewPr>
    <p:cSldViewPr showGuides="1">
      <p:cViewPr varScale="1">
        <p:scale>
          <a:sx n="50" d="100"/>
          <a:sy n="50" d="100"/>
        </p:scale>
        <p:origin x="2148" y="16"/>
      </p:cViewPr>
      <p:guideLst>
        <p:guide orient="horz" pos="3345"/>
        <p:guide pos="2404"/>
      </p:guideLst>
    </p:cSldViewPr>
  </p:slideViewPr>
  <p:notesTextViewPr>
    <p:cViewPr>
      <p:scale>
        <a:sx n="125" d="100"/>
        <a:sy n="125"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18831" cy="493316"/>
          </a:xfrm>
          <a:prstGeom prst="rect">
            <a:avLst/>
          </a:prstGeom>
        </p:spPr>
        <p:txBody>
          <a:bodyPr vert="horz" lIns="91409" tIns="45705" rIns="91409" bIns="45705"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7" y="0"/>
            <a:ext cx="2918831" cy="493316"/>
          </a:xfrm>
          <a:prstGeom prst="rect">
            <a:avLst/>
          </a:prstGeom>
        </p:spPr>
        <p:txBody>
          <a:bodyPr vert="horz" lIns="91409" tIns="45705" rIns="91409" bIns="45705" rtlCol="0"/>
          <a:lstStyle>
            <a:lvl1pPr algn="r">
              <a:defRPr sz="1200"/>
            </a:lvl1pPr>
          </a:lstStyle>
          <a:p>
            <a:fld id="{1EBE355C-377C-434A-AD2C-8BAFD713532C}" type="datetimeFigureOut">
              <a:rPr kumimoji="1" lang="ja-JP" altLang="en-US" smtClean="0"/>
              <a:pPr/>
              <a:t>2020/9/8</a:t>
            </a:fld>
            <a:endParaRPr kumimoji="1" lang="ja-JP" altLang="en-US"/>
          </a:p>
        </p:txBody>
      </p:sp>
      <p:sp>
        <p:nvSpPr>
          <p:cNvPr id="4" name="スライド イメージ プレースホルダ 3"/>
          <p:cNvSpPr>
            <a:spLocks noGrp="1" noRot="1" noChangeAspect="1"/>
          </p:cNvSpPr>
          <p:nvPr>
            <p:ph type="sldImg" idx="2"/>
          </p:nvPr>
        </p:nvSpPr>
        <p:spPr>
          <a:xfrm>
            <a:off x="2060575" y="739775"/>
            <a:ext cx="2614613" cy="3700463"/>
          </a:xfrm>
          <a:prstGeom prst="rect">
            <a:avLst/>
          </a:prstGeom>
          <a:noFill/>
          <a:ln w="12700">
            <a:solidFill>
              <a:prstClr val="black"/>
            </a:solidFill>
          </a:ln>
        </p:spPr>
        <p:txBody>
          <a:bodyPr vert="horz" lIns="91409" tIns="45705" rIns="91409" bIns="45705" rtlCol="0" anchor="ctr"/>
          <a:lstStyle/>
          <a:p>
            <a:endParaRPr lang="ja-JP" altLang="en-US"/>
          </a:p>
        </p:txBody>
      </p:sp>
      <p:sp>
        <p:nvSpPr>
          <p:cNvPr id="5" name="ノート プレースホルダ 4"/>
          <p:cNvSpPr>
            <a:spLocks noGrp="1"/>
          </p:cNvSpPr>
          <p:nvPr>
            <p:ph type="body" sz="quarter" idx="3"/>
          </p:nvPr>
        </p:nvSpPr>
        <p:spPr>
          <a:xfrm>
            <a:off x="673577" y="4686501"/>
            <a:ext cx="5388610" cy="4439841"/>
          </a:xfrm>
          <a:prstGeom prst="rect">
            <a:avLst/>
          </a:prstGeom>
        </p:spPr>
        <p:txBody>
          <a:bodyPr vert="horz" lIns="91409" tIns="45705" rIns="91409" bIns="45705"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2" y="9371286"/>
            <a:ext cx="2918831" cy="493316"/>
          </a:xfrm>
          <a:prstGeom prst="rect">
            <a:avLst/>
          </a:prstGeom>
        </p:spPr>
        <p:txBody>
          <a:bodyPr vert="horz" lIns="91409" tIns="45705" rIns="91409" bIns="45705"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7" y="9371286"/>
            <a:ext cx="2918831" cy="493316"/>
          </a:xfrm>
          <a:prstGeom prst="rect">
            <a:avLst/>
          </a:prstGeom>
        </p:spPr>
        <p:txBody>
          <a:bodyPr vert="horz" lIns="91409" tIns="45705" rIns="91409" bIns="45705" rtlCol="0" anchor="b"/>
          <a:lstStyle>
            <a:lvl1pPr algn="r">
              <a:defRPr sz="1200"/>
            </a:lvl1pPr>
          </a:lstStyle>
          <a:p>
            <a:fld id="{900A8E1C-8B61-418E-93DB-F958F7983644}" type="slidenum">
              <a:rPr kumimoji="1" lang="ja-JP" altLang="en-US" smtClean="0"/>
              <a:pPr/>
              <a:t>‹#›</a:t>
            </a:fld>
            <a:endParaRPr kumimoji="1" lang="ja-JP" altLang="en-US"/>
          </a:p>
        </p:txBody>
      </p:sp>
    </p:spTree>
    <p:extLst>
      <p:ext uri="{BB962C8B-B14F-4D97-AF65-F5344CB8AC3E}">
        <p14:creationId xmlns:p14="http://schemas.microsoft.com/office/powerpoint/2010/main" val="3862294163"/>
      </p:ext>
    </p:extLst>
  </p:cSld>
  <p:clrMap bg1="lt1" tx1="dk1" bg2="lt2" tx2="dk2" accent1="accent1" accent2="accent2" accent3="accent3" accent4="accent4" accent5="accent5" accent6="accent6" hlink="hlink" folHlink="folHlink"/>
  <p:notesStyle>
    <a:lvl1pPr marL="0" algn="l" defTabSz="1043056" rtl="0" eaLnBrk="1" latinLnBrk="0" hangingPunct="1">
      <a:defRPr kumimoji="1" sz="1400" kern="1200">
        <a:solidFill>
          <a:schemeClr val="tx1"/>
        </a:solidFill>
        <a:latin typeface="+mn-lt"/>
        <a:ea typeface="+mn-ea"/>
        <a:cs typeface="+mn-cs"/>
      </a:defRPr>
    </a:lvl1pPr>
    <a:lvl2pPr marL="521528" algn="l" defTabSz="1043056" rtl="0" eaLnBrk="1" latinLnBrk="0" hangingPunct="1">
      <a:defRPr kumimoji="1" sz="1400" kern="1200">
        <a:solidFill>
          <a:schemeClr val="tx1"/>
        </a:solidFill>
        <a:latin typeface="+mn-lt"/>
        <a:ea typeface="+mn-ea"/>
        <a:cs typeface="+mn-cs"/>
      </a:defRPr>
    </a:lvl2pPr>
    <a:lvl3pPr marL="1043056" algn="l" defTabSz="1043056" rtl="0" eaLnBrk="1" latinLnBrk="0" hangingPunct="1">
      <a:defRPr kumimoji="1" sz="1400" kern="1200">
        <a:solidFill>
          <a:schemeClr val="tx1"/>
        </a:solidFill>
        <a:latin typeface="+mn-lt"/>
        <a:ea typeface="+mn-ea"/>
        <a:cs typeface="+mn-cs"/>
      </a:defRPr>
    </a:lvl3pPr>
    <a:lvl4pPr marL="1564584" algn="l" defTabSz="1043056" rtl="0" eaLnBrk="1" latinLnBrk="0" hangingPunct="1">
      <a:defRPr kumimoji="1" sz="1400" kern="1200">
        <a:solidFill>
          <a:schemeClr val="tx1"/>
        </a:solidFill>
        <a:latin typeface="+mn-lt"/>
        <a:ea typeface="+mn-ea"/>
        <a:cs typeface="+mn-cs"/>
      </a:defRPr>
    </a:lvl4pPr>
    <a:lvl5pPr marL="2086112" algn="l" defTabSz="1043056" rtl="0" eaLnBrk="1" latinLnBrk="0" hangingPunct="1">
      <a:defRPr kumimoji="1" sz="1400" kern="1200">
        <a:solidFill>
          <a:schemeClr val="tx1"/>
        </a:solidFill>
        <a:latin typeface="+mn-lt"/>
        <a:ea typeface="+mn-ea"/>
        <a:cs typeface="+mn-cs"/>
      </a:defRPr>
    </a:lvl5pPr>
    <a:lvl6pPr marL="2607640" algn="l" defTabSz="1043056" rtl="0" eaLnBrk="1" latinLnBrk="0" hangingPunct="1">
      <a:defRPr kumimoji="1" sz="1400" kern="1200">
        <a:solidFill>
          <a:schemeClr val="tx1"/>
        </a:solidFill>
        <a:latin typeface="+mn-lt"/>
        <a:ea typeface="+mn-ea"/>
        <a:cs typeface="+mn-cs"/>
      </a:defRPr>
    </a:lvl6pPr>
    <a:lvl7pPr marL="3129168" algn="l" defTabSz="1043056" rtl="0" eaLnBrk="1" latinLnBrk="0" hangingPunct="1">
      <a:defRPr kumimoji="1" sz="1400" kern="1200">
        <a:solidFill>
          <a:schemeClr val="tx1"/>
        </a:solidFill>
        <a:latin typeface="+mn-lt"/>
        <a:ea typeface="+mn-ea"/>
        <a:cs typeface="+mn-cs"/>
      </a:defRPr>
    </a:lvl7pPr>
    <a:lvl8pPr marL="3650696" algn="l" defTabSz="1043056" rtl="0" eaLnBrk="1" latinLnBrk="0" hangingPunct="1">
      <a:defRPr kumimoji="1" sz="1400" kern="1200">
        <a:solidFill>
          <a:schemeClr val="tx1"/>
        </a:solidFill>
        <a:latin typeface="+mn-lt"/>
        <a:ea typeface="+mn-ea"/>
        <a:cs typeface="+mn-cs"/>
      </a:defRPr>
    </a:lvl8pPr>
    <a:lvl9pPr marL="4172224" algn="l" defTabSz="1043056" rtl="0" eaLnBrk="1" latinLnBrk="0" hangingPunct="1">
      <a:defRPr kumimoji="1"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400" b="0" i="0" kern="1200" dirty="0">
                <a:solidFill>
                  <a:schemeClr val="tx1"/>
                </a:solidFill>
                <a:effectLst/>
                <a:latin typeface="+mn-lt"/>
                <a:ea typeface="+mn-ea"/>
                <a:cs typeface="+mn-cs"/>
              </a:rPr>
              <a:t>①アルバイト⇒介護技能検評価試験⇒特定技能外国人採用プラン　→　①が木下さん　</a:t>
            </a:r>
            <a:endParaRPr kumimoji="1" lang="en-US" altLang="ja-JP" sz="1400" b="0" i="0" kern="1200" dirty="0">
              <a:solidFill>
                <a:schemeClr val="tx1"/>
              </a:solidFill>
              <a:effectLst/>
              <a:latin typeface="+mn-lt"/>
              <a:ea typeface="+mn-ea"/>
              <a:cs typeface="+mn-cs"/>
            </a:endParaRPr>
          </a:p>
          <a:p>
            <a:pPr marL="0" marR="0" lvl="0" indent="0" algn="l" defTabSz="1043056" rtl="0" eaLnBrk="1" fontAlgn="auto" latinLnBrk="0" hangingPunct="1">
              <a:lnSpc>
                <a:spcPct val="100000"/>
              </a:lnSpc>
              <a:spcBef>
                <a:spcPts val="0"/>
              </a:spcBef>
              <a:spcAft>
                <a:spcPts val="0"/>
              </a:spcAft>
              <a:buClrTx/>
              <a:buSzTx/>
              <a:buFontTx/>
              <a:buNone/>
              <a:tabLst/>
              <a:defRPr/>
            </a:pPr>
            <a:r>
              <a:rPr kumimoji="1" lang="ja-JP" altLang="en-US" sz="1400" b="0" i="0" kern="1200" dirty="0">
                <a:solidFill>
                  <a:schemeClr val="tx1"/>
                </a:solidFill>
                <a:effectLst/>
                <a:latin typeface="+mn-lt"/>
                <a:ea typeface="+mn-ea"/>
                <a:cs typeface="+mn-cs"/>
              </a:rPr>
              <a:t>②日本語学校卒業見込者⇒介護福祉専門学校（在学中アルバイト）⇒新入社員採用プラン②が米津さん</a:t>
            </a:r>
          </a:p>
          <a:p>
            <a:endParaRPr kumimoji="1" lang="en-US" altLang="ja-JP" sz="400" dirty="0"/>
          </a:p>
          <a:p>
            <a:r>
              <a:rPr kumimoji="1" lang="ja-JP" altLang="en-US" sz="400" dirty="0"/>
              <a:t>・①の場合、留学生ではなく一般の方対象ならばアルバイト中の在留資格は何？</a:t>
            </a:r>
            <a:endParaRPr kumimoji="1" lang="en-US" altLang="ja-JP" sz="400" dirty="0"/>
          </a:p>
          <a:p>
            <a:r>
              <a:rPr kumimoji="1" lang="ja-JP" altLang="en-US" sz="400" dirty="0"/>
              <a:t>・①の場合、留学生ではなく一般の方対象ならば日本語学校や専門学校名のチラシ記載や紹介は不必要なのでは？</a:t>
            </a:r>
            <a:endParaRPr kumimoji="1" lang="en-US" altLang="ja-JP" sz="400" dirty="0"/>
          </a:p>
          <a:p>
            <a:r>
              <a:rPr kumimoji="1" lang="ja-JP" altLang="en-US" sz="400" dirty="0"/>
              <a:t>・説明会面接会は何人で開催？紹介できる方がいれば随時紹介する形ではだめなのか？</a:t>
            </a:r>
            <a:endParaRPr kumimoji="1" lang="en-US" altLang="ja-JP" sz="400" dirty="0"/>
          </a:p>
          <a:p>
            <a:r>
              <a:rPr kumimoji="1" lang="ja-JP" altLang="en-US" sz="400" dirty="0"/>
              <a:t>・週５</a:t>
            </a:r>
            <a:r>
              <a:rPr kumimoji="1" lang="en-US" altLang="ja-JP" sz="400" dirty="0"/>
              <a:t>×</a:t>
            </a:r>
            <a:r>
              <a:rPr kumimoji="1" lang="ja-JP" altLang="en-US" sz="400" dirty="0"/>
              <a:t>８時間勤務できるアルバイトの方と、週１</a:t>
            </a:r>
            <a:r>
              <a:rPr kumimoji="1" lang="en-US" altLang="ja-JP" sz="400" dirty="0"/>
              <a:t>×</a:t>
            </a:r>
            <a:r>
              <a:rPr kumimoji="1" lang="ja-JP" altLang="en-US" sz="400" dirty="0"/>
              <a:t>３時間しか勤務できないアルバイトの方、同じ紹介料？</a:t>
            </a:r>
            <a:endParaRPr kumimoji="1" lang="en-US" altLang="ja-JP" sz="400" dirty="0"/>
          </a:p>
          <a:p>
            <a:r>
              <a:rPr kumimoji="1" lang="ja-JP" altLang="en-US" sz="400" dirty="0"/>
              <a:t>（中途紹介（一般の方の紹介）であれば年収の〇</a:t>
            </a:r>
            <a:r>
              <a:rPr kumimoji="1" lang="en-US" altLang="ja-JP" sz="400" dirty="0"/>
              <a:t>%</a:t>
            </a:r>
            <a:r>
              <a:rPr kumimoji="1" lang="ja-JP" altLang="en-US" sz="400" dirty="0"/>
              <a:t>の紹介料が良いかと思う）</a:t>
            </a:r>
            <a:endParaRPr kumimoji="1" lang="en-US" altLang="ja-JP" sz="400" dirty="0"/>
          </a:p>
          <a:p>
            <a:r>
              <a:rPr kumimoji="1" lang="ja-JP" altLang="en-US" sz="400" dirty="0"/>
              <a:t>・アルバイト中にとんだ場合の返金規定は？</a:t>
            </a:r>
            <a:endParaRPr kumimoji="1" lang="en-US" altLang="ja-JP" sz="400" dirty="0"/>
          </a:p>
          <a:p>
            <a:r>
              <a:rPr kumimoji="1" lang="ja-JP" altLang="en-US" sz="400" dirty="0"/>
              <a:t>・正社員雇用できないと判断された場合、アルバイト継続させる？辞めてもらう？</a:t>
            </a:r>
            <a:endParaRPr kumimoji="1" lang="en-US" altLang="ja-JP" sz="400" dirty="0"/>
          </a:p>
          <a:p>
            <a:r>
              <a:rPr kumimoji="1" lang="ja-JP" altLang="en-US" sz="400" dirty="0"/>
              <a:t>（辞めてもらうならご本人様の生活もあるのほかの紹介先を即座に提案しなければいけない）</a:t>
            </a:r>
            <a:endParaRPr kumimoji="1" lang="en-US" altLang="ja-JP" sz="400" dirty="0"/>
          </a:p>
          <a:p>
            <a:r>
              <a:rPr kumimoji="1" lang="ja-JP" altLang="en-US" sz="400" dirty="0"/>
              <a:t>・双方の合意によりアルバイト雇用にて勤務継続（在留資格はそのまま）となった場合追加で紹介料はもらう？</a:t>
            </a:r>
            <a:endParaRPr kumimoji="1" lang="en-US" altLang="ja-JP" sz="400" dirty="0"/>
          </a:p>
          <a:p>
            <a:r>
              <a:rPr kumimoji="1" lang="ja-JP" altLang="en-US" sz="400" dirty="0"/>
              <a:t>・正社員雇用に切り替えるかどうか判断するための期間は？（参考：紹介予定派遣の場合は最長６か月）</a:t>
            </a:r>
            <a:endParaRPr kumimoji="1" lang="en-US" altLang="ja-JP" sz="400" dirty="0"/>
          </a:p>
          <a:p>
            <a:r>
              <a:rPr kumimoji="1" lang="ja-JP" altLang="en-US" sz="400" dirty="0"/>
              <a:t>・特定技能の試験が落ちた場合、再度受験するか？企業が１回で受からないと正社員雇用はむずかしいとなった場合どうするのか、何回まで受けさせるのか</a:t>
            </a:r>
            <a:endParaRPr kumimoji="1" lang="en-US" altLang="ja-JP" sz="400" dirty="0"/>
          </a:p>
          <a:p>
            <a:r>
              <a:rPr kumimoji="1" lang="ja-JP" altLang="en-US" sz="400" dirty="0"/>
              <a:t>（企業は費用を負担するため明示が必要。落ち続けた場合アルバイトは継続させる？辞めさせる？）</a:t>
            </a:r>
            <a:endParaRPr kumimoji="1" lang="en-US" altLang="ja-JP" sz="400" dirty="0"/>
          </a:p>
          <a:p>
            <a:r>
              <a:rPr kumimoji="1" lang="ja-JP" altLang="en-US" sz="400" dirty="0"/>
              <a:t>・正社員になったあとの返金規定は？</a:t>
            </a:r>
            <a:endParaRPr kumimoji="1" lang="en-US" altLang="ja-JP" sz="400" dirty="0"/>
          </a:p>
          <a:p>
            <a:endParaRPr kumimoji="1" lang="en-US" altLang="ja-JP" sz="400" dirty="0"/>
          </a:p>
        </p:txBody>
      </p:sp>
      <p:sp>
        <p:nvSpPr>
          <p:cNvPr id="4" name="スライド番号プレースホルダ 3"/>
          <p:cNvSpPr>
            <a:spLocks noGrp="1"/>
          </p:cNvSpPr>
          <p:nvPr>
            <p:ph type="sldNum" sz="quarter" idx="10"/>
          </p:nvPr>
        </p:nvSpPr>
        <p:spPr/>
        <p:txBody>
          <a:bodyPr/>
          <a:lstStyle/>
          <a:p>
            <a:fld id="{900A8E1C-8B61-418E-93DB-F958F7983644}" type="slidenum">
              <a:rPr kumimoji="1" lang="ja-JP" altLang="en-US" smtClean="0"/>
              <a:pPr/>
              <a:t>1</a:t>
            </a:fld>
            <a:endParaRPr kumimoji="1" lang="ja-JP" altLang="en-US"/>
          </a:p>
        </p:txBody>
      </p:sp>
    </p:spTree>
    <p:extLst>
      <p:ext uri="{BB962C8B-B14F-4D97-AF65-F5344CB8AC3E}">
        <p14:creationId xmlns:p14="http://schemas.microsoft.com/office/powerpoint/2010/main" val="208834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00A8E1C-8B61-418E-93DB-F958F7983644}" type="slidenum">
              <a:rPr kumimoji="1" lang="ja-JP" altLang="en-US" smtClean="0"/>
              <a:pPr/>
              <a:t>2</a:t>
            </a:fld>
            <a:endParaRPr kumimoji="1" lang="ja-JP" altLang="en-US"/>
          </a:p>
        </p:txBody>
      </p:sp>
    </p:spTree>
    <p:extLst>
      <p:ext uri="{BB962C8B-B14F-4D97-AF65-F5344CB8AC3E}">
        <p14:creationId xmlns:p14="http://schemas.microsoft.com/office/powerpoint/2010/main" val="79521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7"/>
            <a:ext cx="6427074" cy="2292150"/>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167AE61C-F9F2-473F-82C2-072FE93B1098}" type="datetimeFigureOut">
              <a:rPr kumimoji="1" lang="ja-JP" altLang="en-US" smtClean="0"/>
              <a:pPr/>
              <a:t>2020/9/8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9012141-11AD-44E9-BF59-4A70899F9A30}"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167AE61C-F9F2-473F-82C2-072FE93B1098}" type="datetimeFigureOut">
              <a:rPr kumimoji="1" lang="ja-JP" altLang="en-US" smtClean="0"/>
              <a:pPr/>
              <a:t>2020/9/8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9012141-11AD-44E9-BF59-4A70899F9A30}"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11436" y="571801"/>
            <a:ext cx="1275964" cy="12163743"/>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283548" y="571801"/>
            <a:ext cx="3701869" cy="12163743"/>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167AE61C-F9F2-473F-82C2-072FE93B1098}" type="datetimeFigureOut">
              <a:rPr kumimoji="1" lang="ja-JP" altLang="en-US" smtClean="0"/>
              <a:pPr/>
              <a:t>2020/9/8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9012141-11AD-44E9-BF59-4A70899F9A30}"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167AE61C-F9F2-473F-82C2-072FE93B1098}" type="datetimeFigureOut">
              <a:rPr kumimoji="1" lang="ja-JP" altLang="en-US" smtClean="0"/>
              <a:pPr/>
              <a:t>2020/9/8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9012141-11AD-44E9-BF59-4A70899F9A30}"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0"/>
            <a:ext cx="6427074" cy="2123828"/>
          </a:xfrm>
        </p:spPr>
        <p:txBody>
          <a:bodyPr anchor="t"/>
          <a:lstStyle>
            <a:lvl1pPr algn="l">
              <a:defRPr sz="46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97288" y="4532321"/>
            <a:ext cx="6427074" cy="2339180"/>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167AE61C-F9F2-473F-82C2-072FE93B1098}" type="datetimeFigureOut">
              <a:rPr kumimoji="1" lang="ja-JP" altLang="en-US" smtClean="0"/>
              <a:pPr/>
              <a:t>2020/9/8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9012141-11AD-44E9-BF59-4A70899F9A30}"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283548" y="3326836"/>
            <a:ext cx="2488916" cy="9408708"/>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898485" y="3326836"/>
            <a:ext cx="2488916" cy="9408708"/>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167AE61C-F9F2-473F-82C2-072FE93B1098}" type="datetimeFigureOut">
              <a:rPr kumimoji="1" lang="ja-JP" altLang="en-US" smtClean="0"/>
              <a:pPr/>
              <a:t>2020/9/8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9012141-11AD-44E9-BF59-4A70899F9A30}"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3"/>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78064" y="2393639"/>
            <a:ext cx="3340871"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78064" y="3391194"/>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841017" y="2393639"/>
            <a:ext cx="3342183"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841017" y="3391194"/>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67AE61C-F9F2-473F-82C2-072FE93B1098}" type="datetimeFigureOut">
              <a:rPr kumimoji="1" lang="ja-JP" altLang="en-US" smtClean="0"/>
              <a:pPr/>
              <a:t>2020/9/8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59012141-11AD-44E9-BF59-4A70899F9A30}"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167AE61C-F9F2-473F-82C2-072FE93B1098}" type="datetimeFigureOut">
              <a:rPr kumimoji="1" lang="ja-JP" altLang="en-US" smtClean="0"/>
              <a:pPr/>
              <a:t>2020/9/8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59012141-11AD-44E9-BF59-4A70899F9A30}"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67AE61C-F9F2-473F-82C2-072FE93B1098}" type="datetimeFigureOut">
              <a:rPr kumimoji="1" lang="ja-JP" altLang="en-US" smtClean="0"/>
              <a:pPr/>
              <a:t>2020/9/8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59012141-11AD-44E9-BF59-4A70899F9A30}"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6"/>
            <a:ext cx="2487604" cy="1811937"/>
          </a:xfrm>
        </p:spPr>
        <p:txBody>
          <a:bodyPr anchor="b"/>
          <a:lstStyle>
            <a:lvl1pPr algn="l">
              <a:defRPr sz="2300" b="1"/>
            </a:lvl1pPr>
          </a:lstStyle>
          <a:p>
            <a:r>
              <a:rPr kumimoji="1" lang="ja-JP" altLang="en-US"/>
              <a:t>マスタ タイトルの書式設定</a:t>
            </a:r>
          </a:p>
        </p:txBody>
      </p:sp>
      <p:sp>
        <p:nvSpPr>
          <p:cNvPr id="3" name="コンテンツ プレースホルダ 2"/>
          <p:cNvSpPr>
            <a:spLocks noGrp="1"/>
          </p:cNvSpPr>
          <p:nvPr>
            <p:ph idx="1"/>
          </p:nvPr>
        </p:nvSpPr>
        <p:spPr>
          <a:xfrm>
            <a:off x="2956244" y="425757"/>
            <a:ext cx="4226957" cy="9126521"/>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78064" y="2237694"/>
            <a:ext cx="2487604" cy="731458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167AE61C-F9F2-473F-82C2-072FE93B1098}" type="datetimeFigureOut">
              <a:rPr kumimoji="1" lang="ja-JP" altLang="en-US" smtClean="0"/>
              <a:pPr/>
              <a:t>2020/9/8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9012141-11AD-44E9-BF59-4A70899F9A30}"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1"/>
            <a:ext cx="4536758" cy="883692"/>
          </a:xfrm>
        </p:spPr>
        <p:txBody>
          <a:bodyPr anchor="b"/>
          <a:lstStyle>
            <a:lvl1pPr algn="l">
              <a:defRPr sz="2300" b="1"/>
            </a:lvl1pPr>
          </a:lstStyle>
          <a:p>
            <a:r>
              <a:rPr kumimoji="1" lang="ja-JP" altLang="en-US"/>
              <a:t>マスタ タイトルの書式設定</a:t>
            </a:r>
          </a:p>
        </p:txBody>
      </p:sp>
      <p:sp>
        <p:nvSpPr>
          <p:cNvPr id="3" name="図プレースホルダ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endParaRPr kumimoji="1" lang="ja-JP" altLang="en-US"/>
          </a:p>
        </p:txBody>
      </p:sp>
      <p:sp>
        <p:nvSpPr>
          <p:cNvPr id="4" name="テキスト プレースホルダ 3"/>
          <p:cNvSpPr>
            <a:spLocks noGrp="1"/>
          </p:cNvSpPr>
          <p:nvPr>
            <p:ph type="body" sz="half" idx="2"/>
          </p:nvPr>
        </p:nvSpPr>
        <p:spPr>
          <a:xfrm>
            <a:off x="1482060" y="8369073"/>
            <a:ext cx="4536758" cy="125498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167AE61C-F9F2-473F-82C2-072FE93B1098}" type="datetimeFigureOut">
              <a:rPr kumimoji="1" lang="ja-JP" altLang="en-US" smtClean="0"/>
              <a:pPr/>
              <a:t>2020/9/8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9012141-11AD-44E9-BF59-4A70899F9A30}"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78063" y="428232"/>
            <a:ext cx="6805137" cy="1782233"/>
          </a:xfrm>
          <a:prstGeom prst="rect">
            <a:avLst/>
          </a:prstGeom>
        </p:spPr>
        <p:txBody>
          <a:bodyPr vert="horz" lIns="104306" tIns="52153" rIns="104306" bIns="52153"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78063" y="2495129"/>
            <a:ext cx="6805137" cy="7057149"/>
          </a:xfrm>
          <a:prstGeom prst="rect">
            <a:avLst/>
          </a:prstGeom>
        </p:spPr>
        <p:txBody>
          <a:bodyPr vert="horz" lIns="104306" tIns="52153" rIns="104306" bIns="52153"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78063" y="9911199"/>
            <a:ext cx="1764295" cy="569324"/>
          </a:xfrm>
          <a:prstGeom prst="rect">
            <a:avLst/>
          </a:prstGeom>
        </p:spPr>
        <p:txBody>
          <a:bodyPr vert="horz" lIns="104306" tIns="52153" rIns="104306" bIns="52153" rtlCol="0" anchor="ctr"/>
          <a:lstStyle>
            <a:lvl1pPr algn="l">
              <a:defRPr sz="1400">
                <a:solidFill>
                  <a:schemeClr val="tx1">
                    <a:tint val="75000"/>
                  </a:schemeClr>
                </a:solidFill>
              </a:defRPr>
            </a:lvl1pPr>
          </a:lstStyle>
          <a:p>
            <a:fld id="{167AE61C-F9F2-473F-82C2-072FE93B1098}" type="datetimeFigureOut">
              <a:rPr kumimoji="1" lang="ja-JP" altLang="en-US" smtClean="0"/>
              <a:pPr/>
              <a:t>2020/9/8</a:t>
            </a:fld>
            <a:endParaRPr kumimoji="1" lang="ja-JP" altLang="en-US"/>
          </a:p>
        </p:txBody>
      </p:sp>
      <p:sp>
        <p:nvSpPr>
          <p:cNvPr id="5" name="フッター プレースホルダ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59012141-11AD-44E9-BF59-4A70899F9A30}"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026413E2-6CCE-41C1-B0A7-51029D8E10F8}"/>
              </a:ext>
            </a:extLst>
          </p:cNvPr>
          <p:cNvSpPr/>
          <p:nvPr/>
        </p:nvSpPr>
        <p:spPr>
          <a:xfrm>
            <a:off x="383951" y="185928"/>
            <a:ext cx="2820616" cy="2515524"/>
          </a:xfrm>
          <a:prstGeom prst="rect">
            <a:avLst/>
          </a:prstGeom>
          <a:noFill/>
          <a:ln w="57150">
            <a:solidFill>
              <a:schemeClr val="accent6">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2" name="図 41">
            <a:extLst>
              <a:ext uri="{FF2B5EF4-FFF2-40B4-BE49-F238E27FC236}">
                <a16:creationId xmlns:a16="http://schemas.microsoft.com/office/drawing/2014/main" id="{836E6211-5534-4499-B36C-7F0073395C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35948" y="10093013"/>
            <a:ext cx="1515003" cy="268860"/>
          </a:xfrm>
          <a:prstGeom prst="rect">
            <a:avLst/>
          </a:prstGeom>
        </p:spPr>
      </p:pic>
      <p:pic>
        <p:nvPicPr>
          <p:cNvPr id="11" name="図 10">
            <a:extLst>
              <a:ext uri="{FF2B5EF4-FFF2-40B4-BE49-F238E27FC236}">
                <a16:creationId xmlns:a16="http://schemas.microsoft.com/office/drawing/2014/main" id="{65E53D87-E047-4F0B-9732-C97710C00B0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55118" y="10033129"/>
            <a:ext cx="601232" cy="319075"/>
          </a:xfrm>
          <a:prstGeom prst="rect">
            <a:avLst/>
          </a:prstGeom>
        </p:spPr>
      </p:pic>
      <p:sp>
        <p:nvSpPr>
          <p:cNvPr id="6" name="テキスト ボックス 5">
            <a:extLst>
              <a:ext uri="{FF2B5EF4-FFF2-40B4-BE49-F238E27FC236}">
                <a16:creationId xmlns:a16="http://schemas.microsoft.com/office/drawing/2014/main" id="{3E45CF1A-1F6D-4FCF-8A10-34AB46068F2E}"/>
              </a:ext>
            </a:extLst>
          </p:cNvPr>
          <p:cNvSpPr txBox="1"/>
          <p:nvPr/>
        </p:nvSpPr>
        <p:spPr>
          <a:xfrm>
            <a:off x="4944855" y="10323730"/>
            <a:ext cx="3191773" cy="230832"/>
          </a:xfrm>
          <a:prstGeom prst="rect">
            <a:avLst/>
          </a:prstGeom>
          <a:noFill/>
        </p:spPr>
        <p:txBody>
          <a:bodyPr wrap="square" rtlCol="0">
            <a:spAutoFit/>
          </a:bodyPr>
          <a:lstStyle/>
          <a:p>
            <a:r>
              <a:rPr kumimoji="1" lang="ja-JP" altLang="en-US" sz="900" dirty="0"/>
              <a:t>内容は予告なく変更になる場合がございます。</a:t>
            </a:r>
          </a:p>
        </p:txBody>
      </p:sp>
      <p:pic>
        <p:nvPicPr>
          <p:cNvPr id="13" name="図 12">
            <a:extLst>
              <a:ext uri="{FF2B5EF4-FFF2-40B4-BE49-F238E27FC236}">
                <a16:creationId xmlns:a16="http://schemas.microsoft.com/office/drawing/2014/main" id="{DCE635FE-260A-432F-9186-6C15AE7F322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96694" y="1536638"/>
            <a:ext cx="705020" cy="534950"/>
          </a:xfrm>
          <a:prstGeom prst="rect">
            <a:avLst/>
          </a:prstGeom>
        </p:spPr>
      </p:pic>
      <p:sp>
        <p:nvSpPr>
          <p:cNvPr id="41" name="テキスト ボックス 40">
            <a:extLst>
              <a:ext uri="{FF2B5EF4-FFF2-40B4-BE49-F238E27FC236}">
                <a16:creationId xmlns:a16="http://schemas.microsoft.com/office/drawing/2014/main" id="{ADDAD5FD-C911-4581-8593-F8DCFEAC5D6B}"/>
              </a:ext>
            </a:extLst>
          </p:cNvPr>
          <p:cNvSpPr txBox="1"/>
          <p:nvPr/>
        </p:nvSpPr>
        <p:spPr>
          <a:xfrm>
            <a:off x="620359" y="361777"/>
            <a:ext cx="2068133" cy="923330"/>
          </a:xfrm>
          <a:prstGeom prst="rect">
            <a:avLst/>
          </a:prstGeom>
          <a:noFill/>
        </p:spPr>
        <p:txBody>
          <a:bodyPr wrap="square" rtlCol="0">
            <a:spAutoFit/>
          </a:bodyPr>
          <a:lstStyle/>
          <a:p>
            <a:r>
              <a:rPr lang="ja-JP" altLang="en-US" sz="1800" b="1" dirty="0"/>
              <a:t>介護職</a:t>
            </a:r>
            <a:endParaRPr lang="en-US" altLang="ja-JP" sz="1800" b="1" dirty="0"/>
          </a:p>
          <a:p>
            <a:r>
              <a:rPr lang="ja-JP" altLang="en-US" sz="1800" b="1" dirty="0"/>
              <a:t>アルバイト人材を採用しませんか？</a:t>
            </a:r>
          </a:p>
        </p:txBody>
      </p:sp>
      <p:sp>
        <p:nvSpPr>
          <p:cNvPr id="21" name="テキスト ボックス 20">
            <a:extLst>
              <a:ext uri="{FF2B5EF4-FFF2-40B4-BE49-F238E27FC236}">
                <a16:creationId xmlns:a16="http://schemas.microsoft.com/office/drawing/2014/main" id="{6A023E10-333F-44E3-B774-E846EBEAD31E}"/>
              </a:ext>
            </a:extLst>
          </p:cNvPr>
          <p:cNvSpPr txBox="1"/>
          <p:nvPr/>
        </p:nvSpPr>
        <p:spPr>
          <a:xfrm>
            <a:off x="246046" y="4808610"/>
            <a:ext cx="2304318" cy="307777"/>
          </a:xfrm>
          <a:prstGeom prst="rect">
            <a:avLst/>
          </a:prstGeom>
          <a:noFill/>
        </p:spPr>
        <p:txBody>
          <a:bodyPr wrap="square" rtlCol="0">
            <a:spAutoFit/>
          </a:bodyPr>
          <a:lstStyle/>
          <a:p>
            <a:r>
              <a:rPr kumimoji="1" lang="ja-JP" altLang="en-US" sz="1400" b="1" dirty="0"/>
              <a:t>サービス内容</a:t>
            </a:r>
          </a:p>
        </p:txBody>
      </p:sp>
      <p:sp>
        <p:nvSpPr>
          <p:cNvPr id="12" name="正方形/長方形 11">
            <a:extLst>
              <a:ext uri="{FF2B5EF4-FFF2-40B4-BE49-F238E27FC236}">
                <a16:creationId xmlns:a16="http://schemas.microsoft.com/office/drawing/2014/main" id="{11AC69DD-8D67-41B2-8B70-5459023325CA}"/>
              </a:ext>
            </a:extLst>
          </p:cNvPr>
          <p:cNvSpPr/>
          <p:nvPr/>
        </p:nvSpPr>
        <p:spPr>
          <a:xfrm>
            <a:off x="3653842" y="5138951"/>
            <a:ext cx="251992" cy="415498"/>
          </a:xfrm>
          <a:prstGeom prst="rect">
            <a:avLst/>
          </a:prstGeom>
        </p:spPr>
        <p:txBody>
          <a:bodyPr wrap="none">
            <a:spAutoFit/>
          </a:bodyPr>
          <a:lstStyle/>
          <a:p>
            <a:r>
              <a:rPr lang="ja-JP" altLang="en-US" dirty="0">
                <a:solidFill>
                  <a:srgbClr val="000000"/>
                </a:solidFill>
                <a:latin typeface="Times New Roman" panose="02020603050405020304" pitchFamily="18" charset="0"/>
              </a:rPr>
              <a:t> </a:t>
            </a:r>
            <a:endParaRPr lang="ja-JP" altLang="en-US" dirty="0"/>
          </a:p>
        </p:txBody>
      </p:sp>
      <p:sp>
        <p:nvSpPr>
          <p:cNvPr id="25" name="テキスト ボックス 24">
            <a:extLst>
              <a:ext uri="{FF2B5EF4-FFF2-40B4-BE49-F238E27FC236}">
                <a16:creationId xmlns:a16="http://schemas.microsoft.com/office/drawing/2014/main" id="{F6FD4CE6-A517-4F6B-A215-887EF7A4A070}"/>
              </a:ext>
            </a:extLst>
          </p:cNvPr>
          <p:cNvSpPr txBox="1"/>
          <p:nvPr/>
        </p:nvSpPr>
        <p:spPr>
          <a:xfrm>
            <a:off x="2792515" y="6191669"/>
            <a:ext cx="4554813" cy="415498"/>
          </a:xfrm>
          <a:prstGeom prst="rect">
            <a:avLst/>
          </a:prstGeom>
          <a:noFill/>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弊社から求人内容に合った介護職希望の方をご紹介差し上げます。</a:t>
            </a:r>
            <a:endParaRPr kumimoji="1" lang="en-US" altLang="ja-JP" sz="1050" dirty="0">
              <a:latin typeface="Meiryo UI" panose="020B0604030504040204" pitchFamily="50" charset="-128"/>
              <a:ea typeface="Meiryo UI" panose="020B0604030504040204" pitchFamily="50" charset="-128"/>
            </a:endParaRPr>
          </a:p>
          <a:p>
            <a:pPr lvl="0"/>
            <a:r>
              <a:rPr lang="ja-JP" altLang="en-US" sz="1050" dirty="0">
                <a:latin typeface="Meiryo UI" panose="020B0604030504040204" pitchFamily="50" charset="-128"/>
                <a:ea typeface="Meiryo UI" panose="020B0604030504040204" pitchFamily="50" charset="-128"/>
                <a:cs typeface="Meiryo UI" panose="020B0604030504040204" pitchFamily="50" charset="-128"/>
              </a:rPr>
              <a:t>ご紹介者様のスキルシート、履歴書等必要書類をメールにてお送りいたします。</a:t>
            </a:r>
            <a:endParaRPr lang="ja-JP" altLang="en-US" sz="1050" dirty="0">
              <a:latin typeface="Meiryo UI" panose="020B0604030504040204" pitchFamily="50" charset="-128"/>
              <a:ea typeface="Meiryo UI" panose="020B0604030504040204" pitchFamily="50" charset="-128"/>
            </a:endParaRPr>
          </a:p>
        </p:txBody>
      </p:sp>
      <p:sp>
        <p:nvSpPr>
          <p:cNvPr id="88" name="テキスト ボックス 87">
            <a:extLst>
              <a:ext uri="{FF2B5EF4-FFF2-40B4-BE49-F238E27FC236}">
                <a16:creationId xmlns:a16="http://schemas.microsoft.com/office/drawing/2014/main" id="{76516C37-74F9-47A2-9BBB-3EC150CC30F3}"/>
              </a:ext>
            </a:extLst>
          </p:cNvPr>
          <p:cNvSpPr txBox="1"/>
          <p:nvPr/>
        </p:nvSpPr>
        <p:spPr>
          <a:xfrm>
            <a:off x="2864360" y="5372135"/>
            <a:ext cx="4554813" cy="577081"/>
          </a:xfrm>
          <a:prstGeom prst="rect">
            <a:avLst/>
          </a:prstGeom>
          <a:noFill/>
        </p:spPr>
        <p:txBody>
          <a:bodyPr wrap="square" rtlCol="0">
            <a:spAutoFit/>
          </a:bodyPr>
          <a:lstStyle/>
          <a:p>
            <a:pPr lvl="0"/>
            <a:r>
              <a:rPr lang="ja-JP" altLang="en-US" sz="1050" dirty="0">
                <a:latin typeface="Meiryo UI" panose="020B0604030504040204" pitchFamily="50" charset="-128"/>
                <a:ea typeface="Meiryo UI" panose="020B0604030504040204" pitchFamily="50" charset="-128"/>
                <a:cs typeface="Meiryo UI" panose="020B0604030504040204" pitchFamily="50" charset="-128"/>
              </a:rPr>
              <a:t>お申込用紙に必要事項をご記載いただき、メール又は郵送をお願いいたします。</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050" dirty="0">
                <a:latin typeface="Meiryo UI" panose="020B0604030504040204" pitchFamily="50" charset="-128"/>
                <a:ea typeface="Meiryo UI" panose="020B0604030504040204" pitchFamily="50" charset="-128"/>
                <a:cs typeface="Meiryo UI" panose="020B0604030504040204" pitchFamily="50" charset="-128"/>
              </a:rPr>
              <a:t>その後求人票</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をいただきます。</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求人票フォーム・規約書を別途お送りいたします。</a:t>
            </a:r>
            <a:endParaRPr lang="ja-JP" altLang="en-US" sz="900" dirty="0"/>
          </a:p>
          <a:p>
            <a:endParaRPr kumimoji="1" lang="en-US" altLang="ja-JP" sz="1050" dirty="0"/>
          </a:p>
        </p:txBody>
      </p:sp>
      <p:cxnSp>
        <p:nvCxnSpPr>
          <p:cNvPr id="49" name="直線コネクタ 48">
            <a:extLst>
              <a:ext uri="{FF2B5EF4-FFF2-40B4-BE49-F238E27FC236}">
                <a16:creationId xmlns:a16="http://schemas.microsoft.com/office/drawing/2014/main" id="{FCB9125B-6D6D-43EE-91E4-9CB8AE05798E}"/>
              </a:ext>
            </a:extLst>
          </p:cNvPr>
          <p:cNvCxnSpPr/>
          <p:nvPr/>
        </p:nvCxnSpPr>
        <p:spPr>
          <a:xfrm>
            <a:off x="284877" y="3798528"/>
            <a:ext cx="3599154"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1026" name="Picture 2">
            <a:extLst>
              <a:ext uri="{FF2B5EF4-FFF2-40B4-BE49-F238E27FC236}">
                <a16:creationId xmlns:a16="http://schemas.microsoft.com/office/drawing/2014/main" id="{D3590AEE-2F55-4C6B-8A1F-DC5BCB5AE5B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8210" y="3078448"/>
            <a:ext cx="3162300"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正方形/長方形 1">
            <a:extLst>
              <a:ext uri="{FF2B5EF4-FFF2-40B4-BE49-F238E27FC236}">
                <a16:creationId xmlns:a16="http://schemas.microsoft.com/office/drawing/2014/main" id="{90A0C9AE-8FA2-492E-BF62-D4C5B6889759}"/>
              </a:ext>
            </a:extLst>
          </p:cNvPr>
          <p:cNvSpPr/>
          <p:nvPr/>
        </p:nvSpPr>
        <p:spPr>
          <a:xfrm>
            <a:off x="3653842" y="5138951"/>
            <a:ext cx="251992" cy="415498"/>
          </a:xfrm>
          <a:prstGeom prst="rect">
            <a:avLst/>
          </a:prstGeom>
        </p:spPr>
        <p:txBody>
          <a:bodyPr wrap="none">
            <a:spAutoFit/>
          </a:bodyPr>
          <a:lstStyle/>
          <a:p>
            <a:r>
              <a:rPr lang="ja-JP" altLang="en-US" dirty="0">
                <a:solidFill>
                  <a:srgbClr val="000000"/>
                </a:solidFill>
                <a:latin typeface="Times New Roman" panose="02020603050405020304" pitchFamily="18" charset="0"/>
              </a:rPr>
              <a:t> </a:t>
            </a:r>
            <a:endParaRPr lang="ja-JP" altLang="en-US" dirty="0"/>
          </a:p>
        </p:txBody>
      </p:sp>
      <p:sp>
        <p:nvSpPr>
          <p:cNvPr id="78" name="テキスト ボックス 77">
            <a:extLst>
              <a:ext uri="{FF2B5EF4-FFF2-40B4-BE49-F238E27FC236}">
                <a16:creationId xmlns:a16="http://schemas.microsoft.com/office/drawing/2014/main" id="{631BB78B-4A56-4B4C-87D3-1B812D94941E}"/>
              </a:ext>
            </a:extLst>
          </p:cNvPr>
          <p:cNvSpPr txBox="1"/>
          <p:nvPr/>
        </p:nvSpPr>
        <p:spPr>
          <a:xfrm>
            <a:off x="219911" y="3962621"/>
            <a:ext cx="6966443" cy="707886"/>
          </a:xfrm>
          <a:prstGeom prst="rect">
            <a:avLst/>
          </a:prstGeom>
          <a:noFill/>
        </p:spPr>
        <p:txBody>
          <a:bodyPr wrap="square" rtlCol="0">
            <a:spAutoFit/>
          </a:bodyPr>
          <a:lstStyle/>
          <a:p>
            <a:r>
              <a:rPr lang="ja-JP" altLang="en-US" sz="1000" dirty="0">
                <a:latin typeface="メイリオ" panose="020B0604030504040204" pitchFamily="50" charset="-128"/>
                <a:ea typeface="メイリオ" panose="020B0604030504040204" pitchFamily="50" charset="-128"/>
              </a:rPr>
              <a:t>東京ワールド日本語学校には国内進学を目指す学生が在籍しています。しかし、国内と母国でのコロナ禍の影響により進学から就職への進路変更を考える学生がいます。</a:t>
            </a:r>
            <a:endParaRPr lang="en-US" altLang="ja-JP" sz="1000" dirty="0">
              <a:latin typeface="メイリオ" panose="020B0604030504040204" pitchFamily="50" charset="-128"/>
              <a:ea typeface="メイリオ" panose="020B0604030504040204" pitchFamily="50" charset="-128"/>
            </a:endParaRPr>
          </a:p>
          <a:p>
            <a:r>
              <a:rPr kumimoji="1" lang="ja-JP" altLang="en-US" sz="1000" dirty="0">
                <a:latin typeface="メイリオ" panose="020B0604030504040204" pitchFamily="50" charset="-128"/>
                <a:ea typeface="メイリオ" panose="020B0604030504040204" pitchFamily="50" charset="-128"/>
              </a:rPr>
              <a:t>そこで、同校と</a:t>
            </a:r>
            <a:r>
              <a:rPr kumimoji="1" lang="en-US" altLang="ja-JP" sz="1000" dirty="0">
                <a:latin typeface="メイリオ" panose="020B0604030504040204" pitchFamily="50" charset="-128"/>
                <a:ea typeface="メイリオ" panose="020B0604030504040204" pitchFamily="50" charset="-128"/>
              </a:rPr>
              <a:t>HR</a:t>
            </a:r>
            <a:r>
              <a:rPr kumimoji="1" lang="ja-JP" altLang="en-US" sz="1000" dirty="0">
                <a:latin typeface="メイリオ" panose="020B0604030504040204" pitchFamily="50" charset="-128"/>
                <a:ea typeface="メイリオ" panose="020B0604030504040204" pitchFamily="50" charset="-128"/>
              </a:rPr>
              <a:t>ブリッジが協力し、国内就職を考える学生に、まずアルバイト先での体験から介護職（特定技能）への志望動機を固め、その後、就職採用面接を受ける方向づけを行い、就職支援を行います。</a:t>
            </a:r>
          </a:p>
        </p:txBody>
      </p:sp>
      <p:sp>
        <p:nvSpPr>
          <p:cNvPr id="89" name="テキスト ボックス 88">
            <a:extLst>
              <a:ext uri="{FF2B5EF4-FFF2-40B4-BE49-F238E27FC236}">
                <a16:creationId xmlns:a16="http://schemas.microsoft.com/office/drawing/2014/main" id="{190B77B0-C027-41EC-BD17-DEC34C8FBC0A}"/>
              </a:ext>
            </a:extLst>
          </p:cNvPr>
          <p:cNvSpPr txBox="1"/>
          <p:nvPr/>
        </p:nvSpPr>
        <p:spPr>
          <a:xfrm>
            <a:off x="284877" y="2756814"/>
            <a:ext cx="1247320" cy="276999"/>
          </a:xfrm>
          <a:prstGeom prst="rect">
            <a:avLst/>
          </a:prstGeom>
          <a:noFill/>
        </p:spPr>
        <p:txBody>
          <a:bodyPr wrap="square" rtlCol="0">
            <a:spAutoFit/>
          </a:bodyPr>
          <a:lstStyle/>
          <a:p>
            <a:r>
              <a:rPr kumimoji="1" lang="ja-JP" altLang="en-US" sz="1200" dirty="0">
                <a:latin typeface="メイリオ" panose="020B0604030504040204" pitchFamily="50" charset="-128"/>
                <a:ea typeface="メイリオ" panose="020B0604030504040204" pitchFamily="50" charset="-128"/>
              </a:rPr>
              <a:t>企画提携校</a:t>
            </a:r>
          </a:p>
        </p:txBody>
      </p:sp>
      <p:sp>
        <p:nvSpPr>
          <p:cNvPr id="98" name="テキスト ボックス 97">
            <a:extLst>
              <a:ext uri="{FF2B5EF4-FFF2-40B4-BE49-F238E27FC236}">
                <a16:creationId xmlns:a16="http://schemas.microsoft.com/office/drawing/2014/main" id="{F9827C78-98D5-4CFE-98DF-CBB16DF5B44F}"/>
              </a:ext>
            </a:extLst>
          </p:cNvPr>
          <p:cNvSpPr txBox="1"/>
          <p:nvPr/>
        </p:nvSpPr>
        <p:spPr>
          <a:xfrm>
            <a:off x="3638091" y="1013547"/>
            <a:ext cx="3547008" cy="1631216"/>
          </a:xfrm>
          <a:prstGeom prst="rect">
            <a:avLst/>
          </a:prstGeom>
          <a:noFill/>
        </p:spPr>
        <p:txBody>
          <a:bodyPr wrap="square" rtlCol="0">
            <a:spAutoFit/>
          </a:bodyPr>
          <a:lstStyle/>
          <a:p>
            <a:r>
              <a:rPr lang="ja-JP" altLang="en-US"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「留学生</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万人計画」が日本政府から公表されて以降、日本へ留学に来る外国人が増加しています。この影響から、さまざまな場面で、アルバイトスタッフとして働く留学生の姿を目にするようになりました。それと同時に、介護職をめざす学生も増え、現在介護福祉士養成施設の半数近くの学生は留学生となっている状況です。</a:t>
            </a:r>
            <a:r>
              <a:rPr lang="en-US" altLang="ja-JP" sz="1000" dirty="0">
                <a:latin typeface="Meiryo UI" panose="020B0604030504040204" pitchFamily="50" charset="-128"/>
                <a:ea typeface="Meiryo UI" panose="020B0604030504040204" pitchFamily="50" charset="-128"/>
                <a:cs typeface="Meiryo UI" panose="020B0604030504040204" pitchFamily="50" charset="-128"/>
              </a:rPr>
              <a:t>HR</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ブリッジでは、留学生の採用支援を行っております。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本企画は、専門学校・日本語学校に在学中の学生を対象として、介護へ関心を持つ学生に対して募集を行うことを想定しています。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外国人留学生アルバイト採用をご検討をいただけますようお願い致します。</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9" name="直線コネクタ 98">
            <a:extLst>
              <a:ext uri="{FF2B5EF4-FFF2-40B4-BE49-F238E27FC236}">
                <a16:creationId xmlns:a16="http://schemas.microsoft.com/office/drawing/2014/main" id="{AFB9AB4C-590B-4206-864D-C002EC906396}"/>
              </a:ext>
            </a:extLst>
          </p:cNvPr>
          <p:cNvCxnSpPr/>
          <p:nvPr/>
        </p:nvCxnSpPr>
        <p:spPr>
          <a:xfrm>
            <a:off x="3585945" y="882204"/>
            <a:ext cx="3599154"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04" name="テキスト ボックス 103">
            <a:extLst>
              <a:ext uri="{FF2B5EF4-FFF2-40B4-BE49-F238E27FC236}">
                <a16:creationId xmlns:a16="http://schemas.microsoft.com/office/drawing/2014/main" id="{0A86D9DC-3F5C-45AE-BC65-B8361635066C}"/>
              </a:ext>
            </a:extLst>
          </p:cNvPr>
          <p:cNvSpPr txBox="1"/>
          <p:nvPr/>
        </p:nvSpPr>
        <p:spPr>
          <a:xfrm>
            <a:off x="2867809" y="7062937"/>
            <a:ext cx="4554813" cy="253916"/>
          </a:xfrm>
          <a:prstGeom prst="rect">
            <a:avLst/>
          </a:prstGeom>
          <a:noFill/>
        </p:spPr>
        <p:txBody>
          <a:bodyPr wrap="square" rtlCol="0">
            <a:spAutoFit/>
          </a:bodyPr>
          <a:lstStyle/>
          <a:p>
            <a:pPr lvl="0"/>
            <a:r>
              <a:rPr lang="ja-JP" altLang="en-US" sz="1050" dirty="0">
                <a:latin typeface="Meiryo UI" panose="020B0604030504040204" pitchFamily="50" charset="-128"/>
                <a:ea typeface="Meiryo UI" panose="020B0604030504040204" pitchFamily="50" charset="-128"/>
                <a:cs typeface="Meiryo UI" panose="020B0604030504040204" pitchFamily="50" charset="-128"/>
              </a:rPr>
              <a:t>オンライン又は直接面接をしていただき、合否判定をいただきます。</a:t>
            </a:r>
          </a:p>
        </p:txBody>
      </p:sp>
      <p:sp>
        <p:nvSpPr>
          <p:cNvPr id="105" name="テキスト ボックス 104">
            <a:extLst>
              <a:ext uri="{FF2B5EF4-FFF2-40B4-BE49-F238E27FC236}">
                <a16:creationId xmlns:a16="http://schemas.microsoft.com/office/drawing/2014/main" id="{1D6C717B-6C4E-420B-BDE5-E981561F9901}"/>
              </a:ext>
            </a:extLst>
          </p:cNvPr>
          <p:cNvSpPr txBox="1"/>
          <p:nvPr/>
        </p:nvSpPr>
        <p:spPr>
          <a:xfrm>
            <a:off x="2739691" y="7933638"/>
            <a:ext cx="4554813" cy="253916"/>
          </a:xfrm>
          <a:prstGeom prst="rect">
            <a:avLst/>
          </a:prstGeom>
          <a:noFill/>
        </p:spPr>
        <p:txBody>
          <a:bodyPr wrap="square" rtlCol="0">
            <a:spAutoFit/>
          </a:bodyPr>
          <a:lstStyle/>
          <a:p>
            <a:pPr lvl="0"/>
            <a:r>
              <a:rPr lang="ja-JP" altLang="en-US" sz="1050" dirty="0">
                <a:latin typeface="Meiryo UI" panose="020B0604030504040204" pitchFamily="50" charset="-128"/>
                <a:ea typeface="Meiryo UI" panose="020B0604030504040204" pitchFamily="50" charset="-128"/>
                <a:cs typeface="Meiryo UI" panose="020B0604030504040204" pitchFamily="50" charset="-128"/>
              </a:rPr>
              <a:t>ご紹介者様と労働内容・条件を再度ご確認いただき、入職の準備をいたします。</a:t>
            </a:r>
            <a:endParaRPr lang="ja-JP" altLang="en-US" sz="1050" dirty="0"/>
          </a:p>
        </p:txBody>
      </p:sp>
      <p:grpSp>
        <p:nvGrpSpPr>
          <p:cNvPr id="3" name="グループ化 2">
            <a:extLst>
              <a:ext uri="{FF2B5EF4-FFF2-40B4-BE49-F238E27FC236}">
                <a16:creationId xmlns:a16="http://schemas.microsoft.com/office/drawing/2014/main" id="{142F02BC-1201-422D-9E1F-B01FEE3E46C7}"/>
              </a:ext>
            </a:extLst>
          </p:cNvPr>
          <p:cNvGrpSpPr/>
          <p:nvPr/>
        </p:nvGrpSpPr>
        <p:grpSpPr>
          <a:xfrm>
            <a:off x="213934" y="5317427"/>
            <a:ext cx="1987650" cy="4485774"/>
            <a:chOff x="148925" y="5532216"/>
            <a:chExt cx="1987650" cy="4485774"/>
          </a:xfrm>
        </p:grpSpPr>
        <p:sp>
          <p:nvSpPr>
            <p:cNvPr id="80" name="吹き出し: 下矢印 79">
              <a:extLst>
                <a:ext uri="{FF2B5EF4-FFF2-40B4-BE49-F238E27FC236}">
                  <a16:creationId xmlns:a16="http://schemas.microsoft.com/office/drawing/2014/main" id="{DAB2BD65-C71C-48B0-8E2B-1B71C1FD45A8}"/>
                </a:ext>
              </a:extLst>
            </p:cNvPr>
            <p:cNvSpPr/>
            <p:nvPr/>
          </p:nvSpPr>
          <p:spPr>
            <a:xfrm>
              <a:off x="181037" y="7133052"/>
              <a:ext cx="1938704" cy="787082"/>
            </a:xfrm>
            <a:prstGeom prst="downArrowCallout">
              <a:avLst/>
            </a:prstGeom>
            <a:solidFill>
              <a:schemeClr val="accent4">
                <a:lumMod val="20000"/>
                <a:lumOff val="80000"/>
              </a:schemeClr>
            </a:solidFill>
            <a:ln w="12700">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面接</a:t>
              </a:r>
            </a:p>
          </p:txBody>
        </p:sp>
        <p:sp>
          <p:nvSpPr>
            <p:cNvPr id="24" name="正方形/長方形 23">
              <a:extLst>
                <a:ext uri="{FF2B5EF4-FFF2-40B4-BE49-F238E27FC236}">
                  <a16:creationId xmlns:a16="http://schemas.microsoft.com/office/drawing/2014/main" id="{09F0641E-EFD5-469C-BFFF-41D6A9EB373A}"/>
                </a:ext>
              </a:extLst>
            </p:cNvPr>
            <p:cNvSpPr/>
            <p:nvPr/>
          </p:nvSpPr>
          <p:spPr>
            <a:xfrm>
              <a:off x="148925" y="9602492"/>
              <a:ext cx="1938704" cy="415498"/>
            </a:xfrm>
            <a:prstGeom prst="rect">
              <a:avLst/>
            </a:prstGeom>
            <a:solidFill>
              <a:schemeClr val="accent4">
                <a:lumMod val="20000"/>
                <a:lumOff val="80000"/>
              </a:schemeClr>
            </a:solidFill>
            <a:ln w="12700">
              <a:solidFill>
                <a:srgbClr val="0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勤務開始</a:t>
              </a:r>
              <a:endParaRPr kumimoji="1" lang="ja-JP" altLang="en-US" sz="1400" b="1" dirty="0">
                <a:solidFill>
                  <a:schemeClr val="tx1"/>
                </a:solidFill>
              </a:endParaRPr>
            </a:p>
          </p:txBody>
        </p:sp>
        <p:sp>
          <p:nvSpPr>
            <p:cNvPr id="87" name="吹き出し: 下矢印 86">
              <a:extLst>
                <a:ext uri="{FF2B5EF4-FFF2-40B4-BE49-F238E27FC236}">
                  <a16:creationId xmlns:a16="http://schemas.microsoft.com/office/drawing/2014/main" id="{58279CE1-6B0D-4133-83FF-C65A8994C50B}"/>
                </a:ext>
              </a:extLst>
            </p:cNvPr>
            <p:cNvSpPr/>
            <p:nvPr/>
          </p:nvSpPr>
          <p:spPr>
            <a:xfrm>
              <a:off x="164203" y="5532216"/>
              <a:ext cx="1972372" cy="787082"/>
            </a:xfrm>
            <a:prstGeom prst="downArrowCallout">
              <a:avLst/>
            </a:prstGeom>
            <a:solidFill>
              <a:schemeClr val="accent4">
                <a:lumMod val="20000"/>
                <a:lumOff val="80000"/>
              </a:schemeClr>
            </a:solidFill>
            <a:ln w="12700">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お申し込み</a:t>
              </a:r>
              <a:endParaRPr kumimoji="1" lang="ja-JP" altLang="en-US" sz="1400" b="1" dirty="0">
                <a:solidFill>
                  <a:schemeClr val="tx1"/>
                </a:solidFill>
              </a:endParaRPr>
            </a:p>
          </p:txBody>
        </p:sp>
        <p:sp>
          <p:nvSpPr>
            <p:cNvPr id="100" name="吹き出し: 下矢印 99">
              <a:extLst>
                <a:ext uri="{FF2B5EF4-FFF2-40B4-BE49-F238E27FC236}">
                  <a16:creationId xmlns:a16="http://schemas.microsoft.com/office/drawing/2014/main" id="{EF632382-22E9-4CF2-B998-01561E764F39}"/>
                </a:ext>
              </a:extLst>
            </p:cNvPr>
            <p:cNvSpPr/>
            <p:nvPr/>
          </p:nvSpPr>
          <p:spPr>
            <a:xfrm>
              <a:off x="164203" y="7975487"/>
              <a:ext cx="1938704" cy="787082"/>
            </a:xfrm>
            <a:prstGeom prst="downArrowCallout">
              <a:avLst/>
            </a:prstGeom>
            <a:solidFill>
              <a:schemeClr val="accent4">
                <a:lumMod val="20000"/>
                <a:lumOff val="80000"/>
              </a:schemeClr>
            </a:solidFill>
            <a:ln w="12700">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採用</a:t>
              </a:r>
              <a:endParaRPr kumimoji="1" lang="ja-JP" altLang="en-US" sz="1400" b="1" dirty="0">
                <a:solidFill>
                  <a:schemeClr val="tx1"/>
                </a:solidFill>
              </a:endParaRPr>
            </a:p>
          </p:txBody>
        </p:sp>
        <p:sp>
          <p:nvSpPr>
            <p:cNvPr id="101" name="吹き出し: 下矢印 100">
              <a:extLst>
                <a:ext uri="{FF2B5EF4-FFF2-40B4-BE49-F238E27FC236}">
                  <a16:creationId xmlns:a16="http://schemas.microsoft.com/office/drawing/2014/main" id="{63CADB73-83C3-4AA1-8A24-3B49376AE82B}"/>
                </a:ext>
              </a:extLst>
            </p:cNvPr>
            <p:cNvSpPr/>
            <p:nvPr/>
          </p:nvSpPr>
          <p:spPr>
            <a:xfrm>
              <a:off x="164203" y="6332634"/>
              <a:ext cx="1972372" cy="787082"/>
            </a:xfrm>
            <a:prstGeom prst="downArrowCallout">
              <a:avLst/>
            </a:prstGeom>
            <a:solidFill>
              <a:schemeClr val="accent4">
                <a:lumMod val="20000"/>
                <a:lumOff val="80000"/>
              </a:schemeClr>
            </a:solidFill>
            <a:ln w="12700">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ご紹介</a:t>
              </a:r>
            </a:p>
          </p:txBody>
        </p:sp>
        <p:sp>
          <p:nvSpPr>
            <p:cNvPr id="106" name="吹き出し: 下矢印 105">
              <a:extLst>
                <a:ext uri="{FF2B5EF4-FFF2-40B4-BE49-F238E27FC236}">
                  <a16:creationId xmlns:a16="http://schemas.microsoft.com/office/drawing/2014/main" id="{0390B5DA-9EE2-474E-AB8F-5A39C0A1F64C}"/>
                </a:ext>
              </a:extLst>
            </p:cNvPr>
            <p:cNvSpPr/>
            <p:nvPr/>
          </p:nvSpPr>
          <p:spPr>
            <a:xfrm>
              <a:off x="164203" y="8775905"/>
              <a:ext cx="1938704" cy="787082"/>
            </a:xfrm>
            <a:prstGeom prst="downArrowCallout">
              <a:avLst/>
            </a:prstGeom>
            <a:solidFill>
              <a:schemeClr val="accent4">
                <a:lumMod val="20000"/>
                <a:lumOff val="80000"/>
              </a:schemeClr>
            </a:solidFill>
            <a:ln w="12700">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rPr>
                <a:t>勤務開始</a:t>
              </a:r>
            </a:p>
          </p:txBody>
        </p:sp>
      </p:grpSp>
      <p:sp>
        <p:nvSpPr>
          <p:cNvPr id="107" name="テキスト ボックス 106">
            <a:extLst>
              <a:ext uri="{FF2B5EF4-FFF2-40B4-BE49-F238E27FC236}">
                <a16:creationId xmlns:a16="http://schemas.microsoft.com/office/drawing/2014/main" id="{839BDE91-21CA-495B-AB41-C1E3B3F25C41}"/>
              </a:ext>
            </a:extLst>
          </p:cNvPr>
          <p:cNvSpPr txBox="1"/>
          <p:nvPr/>
        </p:nvSpPr>
        <p:spPr>
          <a:xfrm>
            <a:off x="2792515" y="8715088"/>
            <a:ext cx="4554813" cy="253916"/>
          </a:xfrm>
          <a:prstGeom prst="rect">
            <a:avLst/>
          </a:prstGeom>
          <a:noFill/>
        </p:spPr>
        <p:txBody>
          <a:bodyPr wrap="square" rtlCol="0">
            <a:spAutoFit/>
          </a:bodyPr>
          <a:lstStyle/>
          <a:p>
            <a:pPr lvl="0"/>
            <a:r>
              <a:rPr lang="ja-JP" altLang="en-US" sz="1050" dirty="0">
                <a:latin typeface="Meiryo UI" panose="020B0604030504040204" pitchFamily="50" charset="-128"/>
                <a:ea typeface="Meiryo UI" panose="020B0604030504040204" pitchFamily="50" charset="-128"/>
              </a:rPr>
              <a:t>留学ビザ（資格外活動の許可）に基づき勤務を行うようお願いいたします。</a:t>
            </a:r>
            <a:endParaRPr lang="en-US" altLang="ja-JP" sz="1050" dirty="0">
              <a:latin typeface="Meiryo UI" panose="020B0604030504040204" pitchFamily="50" charset="-128"/>
              <a:ea typeface="Meiryo UI" panose="020B0604030504040204" pitchFamily="50" charset="-128"/>
            </a:endParaRPr>
          </a:p>
        </p:txBody>
      </p:sp>
      <p:grpSp>
        <p:nvGrpSpPr>
          <p:cNvPr id="4" name="グループ化 3">
            <a:extLst>
              <a:ext uri="{FF2B5EF4-FFF2-40B4-BE49-F238E27FC236}">
                <a16:creationId xmlns:a16="http://schemas.microsoft.com/office/drawing/2014/main" id="{85E37694-5E0D-4E70-A194-4288FB71A499}"/>
              </a:ext>
            </a:extLst>
          </p:cNvPr>
          <p:cNvGrpSpPr/>
          <p:nvPr/>
        </p:nvGrpSpPr>
        <p:grpSpPr>
          <a:xfrm>
            <a:off x="2726941" y="5346700"/>
            <a:ext cx="4310469" cy="4445716"/>
            <a:chOff x="2792515" y="5519286"/>
            <a:chExt cx="4310469" cy="4445716"/>
          </a:xfrm>
        </p:grpSpPr>
        <p:cxnSp>
          <p:nvCxnSpPr>
            <p:cNvPr id="90" name="直線コネクタ 89">
              <a:extLst>
                <a:ext uri="{FF2B5EF4-FFF2-40B4-BE49-F238E27FC236}">
                  <a16:creationId xmlns:a16="http://schemas.microsoft.com/office/drawing/2014/main" id="{8AE693C1-3EDB-4736-8EED-84739C1AEF32}"/>
                </a:ext>
              </a:extLst>
            </p:cNvPr>
            <p:cNvCxnSpPr>
              <a:cxnSpLocks/>
            </p:cNvCxnSpPr>
            <p:nvPr/>
          </p:nvCxnSpPr>
          <p:spPr>
            <a:xfrm flipV="1">
              <a:off x="2843545" y="5519286"/>
              <a:ext cx="4251500" cy="6792"/>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91" name="直線コネクタ 90">
              <a:extLst>
                <a:ext uri="{FF2B5EF4-FFF2-40B4-BE49-F238E27FC236}">
                  <a16:creationId xmlns:a16="http://schemas.microsoft.com/office/drawing/2014/main" id="{59D2870B-20A4-48B2-948A-760D634451E9}"/>
                </a:ext>
              </a:extLst>
            </p:cNvPr>
            <p:cNvCxnSpPr>
              <a:cxnSpLocks/>
            </p:cNvCxnSpPr>
            <p:nvPr/>
          </p:nvCxnSpPr>
          <p:spPr>
            <a:xfrm flipV="1">
              <a:off x="2851484" y="5946151"/>
              <a:ext cx="4251500" cy="6792"/>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92" name="直線コネクタ 91">
              <a:extLst>
                <a:ext uri="{FF2B5EF4-FFF2-40B4-BE49-F238E27FC236}">
                  <a16:creationId xmlns:a16="http://schemas.microsoft.com/office/drawing/2014/main" id="{26E2EDEB-65A6-4335-A5D7-8014E17E09C0}"/>
                </a:ext>
              </a:extLst>
            </p:cNvPr>
            <p:cNvCxnSpPr>
              <a:cxnSpLocks/>
            </p:cNvCxnSpPr>
            <p:nvPr/>
          </p:nvCxnSpPr>
          <p:spPr>
            <a:xfrm flipV="1">
              <a:off x="2829406" y="6311308"/>
              <a:ext cx="4251500" cy="6792"/>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93" name="直線コネクタ 92">
              <a:extLst>
                <a:ext uri="{FF2B5EF4-FFF2-40B4-BE49-F238E27FC236}">
                  <a16:creationId xmlns:a16="http://schemas.microsoft.com/office/drawing/2014/main" id="{C2FB3286-DD51-449A-91A8-11D1D6A8F4F4}"/>
                </a:ext>
              </a:extLst>
            </p:cNvPr>
            <p:cNvCxnSpPr>
              <a:cxnSpLocks/>
            </p:cNvCxnSpPr>
            <p:nvPr/>
          </p:nvCxnSpPr>
          <p:spPr>
            <a:xfrm flipV="1">
              <a:off x="2819104" y="6795281"/>
              <a:ext cx="4251500" cy="6792"/>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94" name="直線コネクタ 93">
              <a:extLst>
                <a:ext uri="{FF2B5EF4-FFF2-40B4-BE49-F238E27FC236}">
                  <a16:creationId xmlns:a16="http://schemas.microsoft.com/office/drawing/2014/main" id="{18FE7105-FBE0-4519-AEAF-F4C31D63753F}"/>
                </a:ext>
              </a:extLst>
            </p:cNvPr>
            <p:cNvCxnSpPr>
              <a:cxnSpLocks/>
            </p:cNvCxnSpPr>
            <p:nvPr/>
          </p:nvCxnSpPr>
          <p:spPr>
            <a:xfrm flipV="1">
              <a:off x="2829406" y="7993473"/>
              <a:ext cx="4251500" cy="6792"/>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95" name="直線コネクタ 94">
              <a:extLst>
                <a:ext uri="{FF2B5EF4-FFF2-40B4-BE49-F238E27FC236}">
                  <a16:creationId xmlns:a16="http://schemas.microsoft.com/office/drawing/2014/main" id="{FDB641C7-B375-4B25-8034-826153BA17C6}"/>
                </a:ext>
              </a:extLst>
            </p:cNvPr>
            <p:cNvCxnSpPr>
              <a:cxnSpLocks/>
            </p:cNvCxnSpPr>
            <p:nvPr/>
          </p:nvCxnSpPr>
          <p:spPr>
            <a:xfrm flipV="1">
              <a:off x="2805265" y="8455694"/>
              <a:ext cx="4251500" cy="6792"/>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96" name="直線コネクタ 95">
              <a:extLst>
                <a:ext uri="{FF2B5EF4-FFF2-40B4-BE49-F238E27FC236}">
                  <a16:creationId xmlns:a16="http://schemas.microsoft.com/office/drawing/2014/main" id="{00CBF278-065E-468F-BD01-386C8D078C0F}"/>
                </a:ext>
              </a:extLst>
            </p:cNvPr>
            <p:cNvCxnSpPr>
              <a:cxnSpLocks/>
            </p:cNvCxnSpPr>
            <p:nvPr/>
          </p:nvCxnSpPr>
          <p:spPr>
            <a:xfrm flipV="1">
              <a:off x="2819104" y="8793368"/>
              <a:ext cx="4251500" cy="6792"/>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97" name="直線コネクタ 96">
              <a:extLst>
                <a:ext uri="{FF2B5EF4-FFF2-40B4-BE49-F238E27FC236}">
                  <a16:creationId xmlns:a16="http://schemas.microsoft.com/office/drawing/2014/main" id="{426D871B-5936-4936-B3E0-9E318F1CD647}"/>
                </a:ext>
              </a:extLst>
            </p:cNvPr>
            <p:cNvCxnSpPr>
              <a:cxnSpLocks/>
            </p:cNvCxnSpPr>
            <p:nvPr/>
          </p:nvCxnSpPr>
          <p:spPr>
            <a:xfrm flipV="1">
              <a:off x="2819104" y="9234758"/>
              <a:ext cx="4251500" cy="6792"/>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a:extLst>
                <a:ext uri="{FF2B5EF4-FFF2-40B4-BE49-F238E27FC236}">
                  <a16:creationId xmlns:a16="http://schemas.microsoft.com/office/drawing/2014/main" id="{9B31849A-7148-4F23-AF6B-D9273093CC9F}"/>
                </a:ext>
              </a:extLst>
            </p:cNvPr>
            <p:cNvCxnSpPr>
              <a:cxnSpLocks/>
            </p:cNvCxnSpPr>
            <p:nvPr/>
          </p:nvCxnSpPr>
          <p:spPr>
            <a:xfrm flipV="1">
              <a:off x="2843545" y="7139511"/>
              <a:ext cx="4251500" cy="6792"/>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a:extLst>
                <a:ext uri="{FF2B5EF4-FFF2-40B4-BE49-F238E27FC236}">
                  <a16:creationId xmlns:a16="http://schemas.microsoft.com/office/drawing/2014/main" id="{C42BDFF1-E876-4B22-8C08-6E67257DCE14}"/>
                </a:ext>
              </a:extLst>
            </p:cNvPr>
            <p:cNvCxnSpPr>
              <a:cxnSpLocks/>
            </p:cNvCxnSpPr>
            <p:nvPr/>
          </p:nvCxnSpPr>
          <p:spPr>
            <a:xfrm flipV="1">
              <a:off x="2837244" y="7626688"/>
              <a:ext cx="4251500" cy="6792"/>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8" name="直線コネクタ 107">
              <a:extLst>
                <a:ext uri="{FF2B5EF4-FFF2-40B4-BE49-F238E27FC236}">
                  <a16:creationId xmlns:a16="http://schemas.microsoft.com/office/drawing/2014/main" id="{69C6C61F-A2A0-4D60-8C23-6BE3169CF810}"/>
                </a:ext>
              </a:extLst>
            </p:cNvPr>
            <p:cNvCxnSpPr>
              <a:cxnSpLocks/>
            </p:cNvCxnSpPr>
            <p:nvPr/>
          </p:nvCxnSpPr>
          <p:spPr>
            <a:xfrm flipV="1">
              <a:off x="2805265" y="9596484"/>
              <a:ext cx="4251500" cy="6792"/>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9" name="直線コネクタ 108">
              <a:extLst>
                <a:ext uri="{FF2B5EF4-FFF2-40B4-BE49-F238E27FC236}">
                  <a16:creationId xmlns:a16="http://schemas.microsoft.com/office/drawing/2014/main" id="{CF225D54-1484-4A62-85B1-B04F06F41707}"/>
                </a:ext>
              </a:extLst>
            </p:cNvPr>
            <p:cNvCxnSpPr>
              <a:cxnSpLocks/>
            </p:cNvCxnSpPr>
            <p:nvPr/>
          </p:nvCxnSpPr>
          <p:spPr>
            <a:xfrm flipV="1">
              <a:off x="2792515" y="9958210"/>
              <a:ext cx="4251500" cy="6792"/>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10" name="テキスト ボックス 109">
            <a:extLst>
              <a:ext uri="{FF2B5EF4-FFF2-40B4-BE49-F238E27FC236}">
                <a16:creationId xmlns:a16="http://schemas.microsoft.com/office/drawing/2014/main" id="{5BA7CB10-426C-4C64-B013-0F745419264D}"/>
              </a:ext>
            </a:extLst>
          </p:cNvPr>
          <p:cNvSpPr txBox="1"/>
          <p:nvPr/>
        </p:nvSpPr>
        <p:spPr>
          <a:xfrm>
            <a:off x="2771097" y="9468494"/>
            <a:ext cx="4554813" cy="253916"/>
          </a:xfrm>
          <a:prstGeom prst="rect">
            <a:avLst/>
          </a:prstGeom>
          <a:noFill/>
        </p:spPr>
        <p:txBody>
          <a:bodyPr wrap="square" rtlCol="0">
            <a:spAutoFit/>
          </a:bodyPr>
          <a:lstStyle/>
          <a:p>
            <a:pPr lvl="0"/>
            <a:r>
              <a:rPr lang="ja-JP" altLang="en-US" sz="1050" dirty="0">
                <a:latin typeface="Meiryo UI" panose="020B0604030504040204" pitchFamily="50" charset="-128"/>
                <a:ea typeface="Meiryo UI" panose="020B0604030504040204" pitchFamily="50" charset="-128"/>
                <a:cs typeface="Meiryo UI" panose="020B0604030504040204" pitchFamily="50" charset="-128"/>
              </a:rPr>
              <a:t>入職月の月末に請求書をお送りいたします。</a:t>
            </a:r>
          </a:p>
        </p:txBody>
      </p:sp>
      <p:pic>
        <p:nvPicPr>
          <p:cNvPr id="111" name="図 110">
            <a:extLst>
              <a:ext uri="{FF2B5EF4-FFF2-40B4-BE49-F238E27FC236}">
                <a16:creationId xmlns:a16="http://schemas.microsoft.com/office/drawing/2014/main" id="{CDC8F30D-FCF8-43FB-999E-5D7168EB11DF}"/>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b="13616"/>
          <a:stretch/>
        </p:blipFill>
        <p:spPr>
          <a:xfrm>
            <a:off x="722402" y="1532334"/>
            <a:ext cx="705020" cy="536072"/>
          </a:xfrm>
          <a:prstGeom prst="rect">
            <a:avLst/>
          </a:prstGeom>
        </p:spPr>
      </p:pic>
      <p:sp>
        <p:nvSpPr>
          <p:cNvPr id="113" name="乗算記号 112">
            <a:extLst>
              <a:ext uri="{FF2B5EF4-FFF2-40B4-BE49-F238E27FC236}">
                <a16:creationId xmlns:a16="http://schemas.microsoft.com/office/drawing/2014/main" id="{44B19EA7-E292-403C-B36C-E69EE74765F4}"/>
              </a:ext>
            </a:extLst>
          </p:cNvPr>
          <p:cNvSpPr/>
          <p:nvPr/>
        </p:nvSpPr>
        <p:spPr>
          <a:xfrm>
            <a:off x="1523516" y="1629716"/>
            <a:ext cx="381834" cy="341308"/>
          </a:xfrm>
          <a:prstGeom prst="mathMultiply">
            <a:avLst>
              <a:gd name="adj1" fmla="val 3928"/>
            </a:avLst>
          </a:prstGeom>
          <a:solidFill>
            <a:schemeClr val="tx1"/>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14" name="テキスト ボックス 113">
            <a:extLst>
              <a:ext uri="{FF2B5EF4-FFF2-40B4-BE49-F238E27FC236}">
                <a16:creationId xmlns:a16="http://schemas.microsoft.com/office/drawing/2014/main" id="{9FF0AA2C-8333-416C-B3B7-A3E5D6A09622}"/>
              </a:ext>
            </a:extLst>
          </p:cNvPr>
          <p:cNvSpPr txBox="1"/>
          <p:nvPr/>
        </p:nvSpPr>
        <p:spPr>
          <a:xfrm>
            <a:off x="790980" y="2186470"/>
            <a:ext cx="1910734" cy="364202"/>
          </a:xfrm>
          <a:prstGeom prst="rect">
            <a:avLst/>
          </a:prstGeom>
          <a:noFill/>
        </p:spPr>
        <p:txBody>
          <a:bodyPr wrap="square" rtlCol="0">
            <a:spAutoFit/>
          </a:bodyPr>
          <a:lstStyle/>
          <a:p>
            <a:pPr>
              <a:spcAft>
                <a:spcPts val="200"/>
              </a:spcAft>
            </a:pPr>
            <a:r>
              <a:rPr lang="ja-JP" altLang="en-US" sz="800" dirty="0">
                <a:latin typeface="Meiryo UI" pitchFamily="50" charset="-128"/>
                <a:ea typeface="Meiryo UI" pitchFamily="50" charset="-128"/>
                <a:cs typeface="Meiryo UI" pitchFamily="50" charset="-128"/>
              </a:rPr>
              <a:t>株式会社日本コンサルタントグループと</a:t>
            </a:r>
            <a:endParaRPr lang="en-US" altLang="ja-JP" sz="800" dirty="0">
              <a:latin typeface="Meiryo UI" pitchFamily="50" charset="-128"/>
              <a:ea typeface="Meiryo UI" pitchFamily="50" charset="-128"/>
              <a:cs typeface="Meiryo UI" pitchFamily="50" charset="-128"/>
            </a:endParaRPr>
          </a:p>
          <a:p>
            <a:pPr>
              <a:spcAft>
                <a:spcPts val="200"/>
              </a:spcAft>
            </a:pPr>
            <a:r>
              <a:rPr lang="ja-JP" altLang="en-US" sz="800" dirty="0">
                <a:latin typeface="Meiryo UI" pitchFamily="50" charset="-128"/>
                <a:ea typeface="Meiryo UI" pitchFamily="50" charset="-128"/>
                <a:cs typeface="Meiryo UI" pitchFamily="50" charset="-128"/>
              </a:rPr>
              <a:t>株式会社</a:t>
            </a:r>
            <a:r>
              <a:rPr lang="en-US" altLang="ja-JP" sz="800" dirty="0">
                <a:latin typeface="Meiryo UI" pitchFamily="50" charset="-128"/>
                <a:ea typeface="Meiryo UI" pitchFamily="50" charset="-128"/>
                <a:cs typeface="Meiryo UI" pitchFamily="50" charset="-128"/>
              </a:rPr>
              <a:t>HR</a:t>
            </a:r>
            <a:r>
              <a:rPr lang="ja-JP" altLang="en-US" sz="800" dirty="0">
                <a:latin typeface="Meiryo UI" pitchFamily="50" charset="-128"/>
                <a:ea typeface="Meiryo UI" pitchFamily="50" charset="-128"/>
                <a:cs typeface="Meiryo UI" pitchFamily="50" charset="-128"/>
              </a:rPr>
              <a:t>ブリッジとの共同企画です</a:t>
            </a:r>
          </a:p>
        </p:txBody>
      </p:sp>
      <p:sp>
        <p:nvSpPr>
          <p:cNvPr id="115" name="テキスト ボックス 114">
            <a:extLst>
              <a:ext uri="{FF2B5EF4-FFF2-40B4-BE49-F238E27FC236}">
                <a16:creationId xmlns:a16="http://schemas.microsoft.com/office/drawing/2014/main" id="{AFA846F0-758F-4BE4-9498-78D6C4CE5D05}"/>
              </a:ext>
            </a:extLst>
          </p:cNvPr>
          <p:cNvSpPr txBox="1"/>
          <p:nvPr/>
        </p:nvSpPr>
        <p:spPr>
          <a:xfrm>
            <a:off x="3703132" y="508064"/>
            <a:ext cx="2304318" cy="307777"/>
          </a:xfrm>
          <a:prstGeom prst="rect">
            <a:avLst/>
          </a:prstGeom>
          <a:noFill/>
        </p:spPr>
        <p:txBody>
          <a:bodyPr wrap="square" rtlCol="0">
            <a:spAutoFit/>
          </a:bodyPr>
          <a:lstStyle/>
          <a:p>
            <a:r>
              <a:rPr kumimoji="1" lang="ja-JP" altLang="en-US" sz="1400" b="1" dirty="0"/>
              <a:t>留学生の現状</a:t>
            </a:r>
          </a:p>
        </p:txBody>
      </p:sp>
      <p:sp>
        <p:nvSpPr>
          <p:cNvPr id="117" name="テキスト ボックス 116">
            <a:extLst>
              <a:ext uri="{FF2B5EF4-FFF2-40B4-BE49-F238E27FC236}">
                <a16:creationId xmlns:a16="http://schemas.microsoft.com/office/drawing/2014/main" id="{F9FA25EB-6B3D-4332-989C-F0ED65A9390F}"/>
              </a:ext>
            </a:extLst>
          </p:cNvPr>
          <p:cNvSpPr txBox="1"/>
          <p:nvPr/>
        </p:nvSpPr>
        <p:spPr>
          <a:xfrm>
            <a:off x="118546" y="10025333"/>
            <a:ext cx="3191774" cy="553998"/>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ご紹介エリアは東京</a:t>
            </a:r>
            <a:r>
              <a:rPr kumimoji="1" lang="en-US" altLang="ja-JP" sz="1000" dirty="0">
                <a:latin typeface="Meiryo UI" panose="020B0604030504040204" pitchFamily="50" charset="-128"/>
                <a:ea typeface="Meiryo UI" panose="020B0604030504040204" pitchFamily="50" charset="-128"/>
              </a:rPr>
              <a:t>23</a:t>
            </a:r>
            <a:r>
              <a:rPr kumimoji="1" lang="ja-JP" altLang="en-US" sz="1000" dirty="0">
                <a:latin typeface="Meiryo UI" panose="020B0604030504040204" pitchFamily="50" charset="-128"/>
                <a:ea typeface="Meiryo UI" panose="020B0604030504040204" pitchFamily="50" charset="-128"/>
              </a:rPr>
              <a:t>区又は通勤</a:t>
            </a:r>
            <a:r>
              <a:rPr kumimoji="1" lang="en-US" altLang="ja-JP" sz="1000" dirty="0">
                <a:latin typeface="Meiryo UI" panose="020B0604030504040204" pitchFamily="50" charset="-128"/>
                <a:ea typeface="Meiryo UI" panose="020B0604030504040204" pitchFamily="50" charset="-128"/>
              </a:rPr>
              <a:t>60</a:t>
            </a:r>
            <a:r>
              <a:rPr kumimoji="1" lang="ja-JP" altLang="en-US" sz="1000" dirty="0">
                <a:latin typeface="Meiryo UI" panose="020B0604030504040204" pitchFamily="50" charset="-128"/>
                <a:ea typeface="Meiryo UI" panose="020B0604030504040204" pitchFamily="50" charset="-128"/>
              </a:rPr>
              <a:t>分圏内</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になります。</a:t>
            </a:r>
            <a:r>
              <a:rPr lang="ja-JP" altLang="en-US" sz="1000" dirty="0">
                <a:latin typeface="Meiryo UI" panose="020B0604030504040204" pitchFamily="50" charset="-128"/>
                <a:ea typeface="Meiryo UI" panose="020B0604030504040204" pitchFamily="50" charset="-128"/>
              </a:rPr>
              <a:t>応募人数を確約することはできません。</a:t>
            </a:r>
            <a:endParaRPr lang="en-US" altLang="ja-JP" sz="100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この企画は派遣サービスではございません。</a:t>
            </a:r>
          </a:p>
        </p:txBody>
      </p:sp>
      <p:sp>
        <p:nvSpPr>
          <p:cNvPr id="48" name="テキスト ボックス 47">
            <a:extLst>
              <a:ext uri="{FF2B5EF4-FFF2-40B4-BE49-F238E27FC236}">
                <a16:creationId xmlns:a16="http://schemas.microsoft.com/office/drawing/2014/main" id="{1F0ACED9-1871-4F23-B12A-89C7D7845E40}"/>
              </a:ext>
            </a:extLst>
          </p:cNvPr>
          <p:cNvSpPr txBox="1"/>
          <p:nvPr/>
        </p:nvSpPr>
        <p:spPr>
          <a:xfrm>
            <a:off x="1175210" y="3556075"/>
            <a:ext cx="3191773" cy="230832"/>
          </a:xfrm>
          <a:prstGeom prst="rect">
            <a:avLst/>
          </a:prstGeom>
          <a:noFill/>
        </p:spPr>
        <p:txBody>
          <a:bodyPr wrap="square" rtlCol="0">
            <a:spAutoFit/>
          </a:bodyPr>
          <a:lstStyle/>
          <a:p>
            <a:r>
              <a:rPr lang="en-US" altLang="ja-JP" sz="900" dirty="0">
                <a:latin typeface="メイリオ" panose="020B0604030504040204" pitchFamily="50" charset="-128"/>
                <a:ea typeface="メイリオ" panose="020B0604030504040204" pitchFamily="50" charset="-128"/>
              </a:rPr>
              <a:t>JR</a:t>
            </a:r>
            <a:r>
              <a:rPr lang="ja-JP" altLang="en-US" sz="900" dirty="0">
                <a:latin typeface="メイリオ" panose="020B0604030504040204" pitchFamily="50" charset="-128"/>
                <a:ea typeface="メイリオ" panose="020B0604030504040204" pitchFamily="50" charset="-128"/>
              </a:rPr>
              <a:t>山手線新大久保駅又は総武線大久保駅より徒歩</a:t>
            </a:r>
            <a:r>
              <a:rPr lang="en-US" altLang="ja-JP" sz="900" dirty="0">
                <a:latin typeface="メイリオ" panose="020B0604030504040204" pitchFamily="50" charset="-128"/>
                <a:ea typeface="メイリオ" panose="020B0604030504040204" pitchFamily="50" charset="-128"/>
              </a:rPr>
              <a:t>4</a:t>
            </a:r>
            <a:r>
              <a:rPr lang="ja-JP" altLang="en-US" sz="900" dirty="0">
                <a:latin typeface="メイリオ" panose="020B0604030504040204" pitchFamily="50" charset="-128"/>
                <a:ea typeface="メイリオ" panose="020B0604030504040204" pitchFamily="50" charset="-128"/>
              </a:rPr>
              <a:t>分</a:t>
            </a:r>
            <a:endParaRPr kumimoji="1" lang="ja-JP" altLang="en-US" sz="900" dirty="0">
              <a:latin typeface="メイリオ" panose="020B0604030504040204" pitchFamily="50" charset="-128"/>
              <a:ea typeface="メイリオ" panose="020B0604030504040204"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747A7890-AC5E-4F6D-97F0-CECB7163974B}"/>
              </a:ext>
            </a:extLst>
          </p:cNvPr>
          <p:cNvSpPr txBox="1"/>
          <p:nvPr/>
        </p:nvSpPr>
        <p:spPr>
          <a:xfrm>
            <a:off x="6414057" y="10418963"/>
            <a:ext cx="1008112" cy="307777"/>
          </a:xfrm>
          <a:prstGeom prst="rect">
            <a:avLst/>
          </a:prstGeom>
          <a:noFill/>
        </p:spPr>
        <p:txBody>
          <a:bodyPr wrap="square" rtlCol="0">
            <a:spAutoFit/>
          </a:bodyPr>
          <a:lstStyle/>
          <a:p>
            <a:r>
              <a:rPr lang="en-US" altLang="ja-JP" sz="1400" b="1" dirty="0"/>
              <a:t>2020.0908</a:t>
            </a:r>
            <a:endParaRPr kumimoji="1" lang="ja-JP" altLang="en-US" sz="1400" b="1" dirty="0"/>
          </a:p>
        </p:txBody>
      </p:sp>
      <p:sp>
        <p:nvSpPr>
          <p:cNvPr id="6" name="テキスト ボックス 5">
            <a:extLst>
              <a:ext uri="{FF2B5EF4-FFF2-40B4-BE49-F238E27FC236}">
                <a16:creationId xmlns:a16="http://schemas.microsoft.com/office/drawing/2014/main" id="{84A88601-76FF-4946-BEC6-E3EB7889F059}"/>
              </a:ext>
            </a:extLst>
          </p:cNvPr>
          <p:cNvSpPr txBox="1"/>
          <p:nvPr/>
        </p:nvSpPr>
        <p:spPr>
          <a:xfrm>
            <a:off x="590451" y="3176411"/>
            <a:ext cx="2304318" cy="307777"/>
          </a:xfrm>
          <a:prstGeom prst="rect">
            <a:avLst/>
          </a:prstGeom>
          <a:noFill/>
        </p:spPr>
        <p:txBody>
          <a:bodyPr wrap="square" rtlCol="0">
            <a:spAutoFit/>
          </a:bodyPr>
          <a:lstStyle/>
          <a:p>
            <a:r>
              <a:rPr kumimoji="1" lang="ja-JP" altLang="en-US" sz="1400" b="1" dirty="0"/>
              <a:t>サービス料金</a:t>
            </a:r>
          </a:p>
        </p:txBody>
      </p:sp>
      <p:graphicFrame>
        <p:nvGraphicFramePr>
          <p:cNvPr id="7" name="表 6">
            <a:extLst>
              <a:ext uri="{FF2B5EF4-FFF2-40B4-BE49-F238E27FC236}">
                <a16:creationId xmlns:a16="http://schemas.microsoft.com/office/drawing/2014/main" id="{FF192F98-509D-45F2-A065-E04BD67BC6E4}"/>
              </a:ext>
            </a:extLst>
          </p:cNvPr>
          <p:cNvGraphicFramePr>
            <a:graphicFrameLocks noGrp="1"/>
          </p:cNvGraphicFramePr>
          <p:nvPr>
            <p:extLst>
              <p:ext uri="{D42A27DB-BD31-4B8C-83A1-F6EECF244321}">
                <p14:modId xmlns:p14="http://schemas.microsoft.com/office/powerpoint/2010/main" val="1061753681"/>
              </p:ext>
            </p:extLst>
          </p:nvPr>
        </p:nvGraphicFramePr>
        <p:xfrm>
          <a:off x="277541" y="3586331"/>
          <a:ext cx="7042008" cy="514115"/>
        </p:xfrm>
        <a:graphic>
          <a:graphicData uri="http://schemas.openxmlformats.org/drawingml/2006/table">
            <a:tbl>
              <a:tblPr firstRow="1" bandRow="1">
                <a:tableStyleId>{5C22544A-7EE6-4342-B048-85BDC9FD1C3A}</a:tableStyleId>
              </a:tblPr>
              <a:tblGrid>
                <a:gridCol w="3262205">
                  <a:extLst>
                    <a:ext uri="{9D8B030D-6E8A-4147-A177-3AD203B41FA5}">
                      <a16:colId xmlns:a16="http://schemas.microsoft.com/office/drawing/2014/main" val="2428570503"/>
                    </a:ext>
                  </a:extLst>
                </a:gridCol>
                <a:gridCol w="3779803">
                  <a:extLst>
                    <a:ext uri="{9D8B030D-6E8A-4147-A177-3AD203B41FA5}">
                      <a16:colId xmlns:a16="http://schemas.microsoft.com/office/drawing/2014/main" val="236396710"/>
                    </a:ext>
                  </a:extLst>
                </a:gridCol>
              </a:tblGrid>
              <a:tr h="514115">
                <a:tc>
                  <a:txBody>
                    <a:bodyPr/>
                    <a:lstStyle/>
                    <a:p>
                      <a:pPr marL="0" marR="0" lvl="0" indent="0" algn="ctr" defTabSz="1279682" rtl="0" eaLnBrk="1" fontAlgn="auto" latinLnBrk="0" hangingPunct="1">
                        <a:lnSpc>
                          <a:spcPct val="150000"/>
                        </a:lnSpc>
                        <a:spcBef>
                          <a:spcPts val="0"/>
                        </a:spcBef>
                        <a:spcAft>
                          <a:spcPts val="0"/>
                        </a:spcAft>
                        <a:buClrTx/>
                        <a:buSzTx/>
                        <a:buFontTx/>
                        <a:buNone/>
                        <a:tabLst/>
                        <a:defRPr/>
                      </a:pPr>
                      <a:r>
                        <a:rPr kumimoji="1" lang="ja-JP" altLang="en-US" sz="1800" dirty="0">
                          <a:solidFill>
                            <a:schemeClr val="tx1"/>
                          </a:solidFill>
                        </a:rPr>
                        <a:t>紹介料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4">
                        <a:lumMod val="20000"/>
                        <a:lumOff val="80000"/>
                      </a:schemeClr>
                    </a:solidFill>
                  </a:tcPr>
                </a:tc>
                <a:tc>
                  <a:txBody>
                    <a:bodyPr/>
                    <a:lstStyle/>
                    <a:p>
                      <a:pPr marL="0" marR="0" lvl="0" indent="0" algn="ctr" defTabSz="1279682" rtl="0" eaLnBrk="1" fontAlgn="auto" latinLnBrk="0" hangingPunct="1">
                        <a:lnSpc>
                          <a:spcPct val="150000"/>
                        </a:lnSpc>
                        <a:spcBef>
                          <a:spcPts val="0"/>
                        </a:spcBef>
                        <a:spcAft>
                          <a:spcPts val="0"/>
                        </a:spcAft>
                        <a:buClrTx/>
                        <a:buSzTx/>
                        <a:buFontTx/>
                        <a:buNone/>
                        <a:tabLst/>
                        <a:defRPr/>
                      </a:pPr>
                      <a:r>
                        <a:rPr kumimoji="1" lang="ja-JP" altLang="en-US" sz="1200" dirty="0">
                          <a:solidFill>
                            <a:schemeClr val="tx1"/>
                          </a:solidFill>
                        </a:rPr>
                        <a:t>１名あたり</a:t>
                      </a:r>
                      <a:r>
                        <a:rPr kumimoji="1" lang="ja-JP" altLang="en-US" sz="1800" dirty="0">
                          <a:solidFill>
                            <a:schemeClr val="tx1"/>
                          </a:solidFill>
                        </a:rPr>
                        <a:t>５万円（税抜）</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91770085"/>
                  </a:ext>
                </a:extLst>
              </a:tr>
            </a:tbl>
          </a:graphicData>
        </a:graphic>
      </p:graphicFrame>
      <p:sp>
        <p:nvSpPr>
          <p:cNvPr id="8" name="テキスト ボックス 7">
            <a:extLst>
              <a:ext uri="{FF2B5EF4-FFF2-40B4-BE49-F238E27FC236}">
                <a16:creationId xmlns:a16="http://schemas.microsoft.com/office/drawing/2014/main" id="{6D570FB8-68FA-4238-87A9-24ADB5C8CAE5}"/>
              </a:ext>
            </a:extLst>
          </p:cNvPr>
          <p:cNvSpPr txBox="1"/>
          <p:nvPr/>
        </p:nvSpPr>
        <p:spPr>
          <a:xfrm>
            <a:off x="1225312" y="4145065"/>
            <a:ext cx="6481513" cy="553998"/>
          </a:xfrm>
          <a:prstGeom prst="rect">
            <a:avLst/>
          </a:prstGeom>
          <a:noFill/>
        </p:spPr>
        <p:txBody>
          <a:bodyPr wrap="square" rtlCol="0">
            <a:spAutoFit/>
          </a:bodyPr>
          <a:lstStyle/>
          <a:p>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紹介料につきましては入職月の末日に請求書をお送りいたします。入金日は</a:t>
            </a:r>
            <a:r>
              <a:rPr lang="en-US" altLang="ja-JP" sz="1000" dirty="0">
                <a:latin typeface="Meiryo UI" panose="020B0604030504040204" pitchFamily="50" charset="-128"/>
                <a:ea typeface="Meiryo UI" panose="020B0604030504040204" pitchFamily="50" charset="-128"/>
              </a:rPr>
              <a:t>30</a:t>
            </a:r>
            <a:r>
              <a:rPr lang="ja-JP" altLang="en-US" sz="1000" dirty="0">
                <a:latin typeface="Meiryo UI" panose="020B0604030504040204" pitchFamily="50" charset="-128"/>
                <a:ea typeface="Meiryo UI" panose="020B0604030504040204" pitchFamily="50" charset="-128"/>
              </a:rPr>
              <a:t>日以内でお願いいたします。</a:t>
            </a:r>
            <a:endParaRPr lang="en-US" altLang="ja-JP" sz="1000" dirty="0">
              <a:latin typeface="Meiryo UI" panose="020B0604030504040204" pitchFamily="50" charset="-128"/>
              <a:ea typeface="Meiryo UI" panose="020B0604030504040204" pitchFamily="50" charset="-128"/>
            </a:endParaRPr>
          </a:p>
          <a:p>
            <a:pPr lvl="0" defTabSz="914400">
              <a:defRPr/>
            </a:pPr>
            <a:r>
              <a:rPr kumimoji="0" lang="en-US" altLang="ja-JP" sz="1000" kern="0" dirty="0">
                <a:solidFill>
                  <a:prstClr val="black"/>
                </a:solidFill>
                <a:latin typeface="Meiryo UI" panose="020B0604030504040204" pitchFamily="50" charset="-128"/>
                <a:ea typeface="Meiryo UI" panose="020B0604030504040204" pitchFamily="50" charset="-128"/>
              </a:rPr>
              <a:t>※</a:t>
            </a:r>
            <a:r>
              <a:rPr kumimoji="0" lang="ja-JP" altLang="en-US" sz="1000" kern="0" dirty="0">
                <a:solidFill>
                  <a:prstClr val="black"/>
                </a:solidFill>
                <a:latin typeface="Meiryo UI" panose="020B0604030504040204" pitchFamily="50" charset="-128"/>
                <a:ea typeface="Meiryo UI" panose="020B0604030504040204" pitchFamily="50" charset="-128"/>
              </a:rPr>
              <a:t>本件紹介料には、登録支援機関としての委託費は含まれていません。</a:t>
            </a:r>
            <a:endParaRPr kumimoji="0" lang="en-US" altLang="ja-JP" sz="1000" kern="0" dirty="0">
              <a:solidFill>
                <a:prstClr val="black"/>
              </a:solidFill>
              <a:latin typeface="Meiryo UI" panose="020B0604030504040204" pitchFamily="50" charset="-128"/>
              <a:ea typeface="Meiryo UI" panose="020B0604030504040204" pitchFamily="50" charset="-128"/>
            </a:endParaRPr>
          </a:p>
          <a:p>
            <a:pPr lvl="0" defTabSz="914400">
              <a:defRPr/>
            </a:pPr>
            <a:r>
              <a:rPr kumimoji="0" lang="en-US" altLang="ja-JP" sz="1000" kern="0" dirty="0">
                <a:solidFill>
                  <a:prstClr val="black"/>
                </a:solidFill>
                <a:latin typeface="Meiryo UI" panose="020B0604030504040204" pitchFamily="50" charset="-128"/>
                <a:ea typeface="Meiryo UI" panose="020B0604030504040204" pitchFamily="50" charset="-128"/>
              </a:rPr>
              <a:t>※</a:t>
            </a:r>
            <a:r>
              <a:rPr kumimoji="0" lang="ja-JP" altLang="en-US" sz="1000" kern="0" dirty="0">
                <a:solidFill>
                  <a:prstClr val="black"/>
                </a:solidFill>
                <a:latin typeface="Meiryo UI" panose="020B0604030504040204" pitchFamily="50" charset="-128"/>
                <a:ea typeface="Meiryo UI" panose="020B0604030504040204" pitchFamily="50" charset="-128"/>
              </a:rPr>
              <a:t>留学生アルバイトから特定技能外国人への雇用形態変更時に紹介料はいただきません。</a:t>
            </a:r>
            <a:endParaRPr kumimoji="0" lang="en-US" altLang="ja-JP" sz="1000" kern="0" dirty="0">
              <a:solidFill>
                <a:prstClr val="black"/>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F2DD81FD-798B-4402-8B37-CFEC208BD232}"/>
              </a:ext>
            </a:extLst>
          </p:cNvPr>
          <p:cNvSpPr txBox="1"/>
          <p:nvPr/>
        </p:nvSpPr>
        <p:spPr>
          <a:xfrm>
            <a:off x="448162" y="8452958"/>
            <a:ext cx="4065929" cy="332345"/>
          </a:xfrm>
          <a:prstGeom prst="rect">
            <a:avLst/>
          </a:prstGeom>
          <a:solidFill>
            <a:schemeClr val="accent4">
              <a:lumMod val="20000"/>
              <a:lumOff val="80000"/>
            </a:schemeClr>
          </a:solidFill>
        </p:spPr>
        <p:txBody>
          <a:bodyPr wrap="square" rtlCol="0">
            <a:spAutoFit/>
          </a:bodyPr>
          <a:lstStyle/>
          <a:p>
            <a:endParaRPr kumimoji="1" lang="ja-JP" altLang="en-US" dirty="0"/>
          </a:p>
        </p:txBody>
      </p:sp>
      <p:sp>
        <p:nvSpPr>
          <p:cNvPr id="11" name="テキスト ボックス 10">
            <a:extLst>
              <a:ext uri="{FF2B5EF4-FFF2-40B4-BE49-F238E27FC236}">
                <a16:creationId xmlns:a16="http://schemas.microsoft.com/office/drawing/2014/main" id="{AB2902A2-29AB-4E78-BCB5-6F8B218BCDE2}"/>
              </a:ext>
            </a:extLst>
          </p:cNvPr>
          <p:cNvSpPr txBox="1"/>
          <p:nvPr/>
        </p:nvSpPr>
        <p:spPr>
          <a:xfrm>
            <a:off x="352912" y="8260179"/>
            <a:ext cx="6891265" cy="1545574"/>
          </a:xfrm>
          <a:prstGeom prst="rect">
            <a:avLst/>
          </a:prstGeom>
          <a:noFill/>
          <a:ln w="28575">
            <a:solidFill>
              <a:schemeClr val="tx1"/>
            </a:solidFill>
          </a:ln>
        </p:spPr>
        <p:txBody>
          <a:bodyPr wrap="square" rtlCol="0">
            <a:spAutoFit/>
          </a:bodyPr>
          <a:lstStyle/>
          <a:p>
            <a:endParaRPr kumimoji="1" lang="ja-JP" altLang="en-US" dirty="0"/>
          </a:p>
        </p:txBody>
      </p:sp>
      <p:sp>
        <p:nvSpPr>
          <p:cNvPr id="13" name="テキスト ボックス 12">
            <a:extLst>
              <a:ext uri="{FF2B5EF4-FFF2-40B4-BE49-F238E27FC236}">
                <a16:creationId xmlns:a16="http://schemas.microsoft.com/office/drawing/2014/main" id="{80B34DC5-AB27-4935-8552-DAEF413DCBE9}"/>
              </a:ext>
            </a:extLst>
          </p:cNvPr>
          <p:cNvSpPr txBox="1"/>
          <p:nvPr/>
        </p:nvSpPr>
        <p:spPr>
          <a:xfrm>
            <a:off x="632096" y="8381621"/>
            <a:ext cx="1807957" cy="415498"/>
          </a:xfrm>
          <a:prstGeom prst="rect">
            <a:avLst/>
          </a:prstGeom>
          <a:noFill/>
        </p:spPr>
        <p:txBody>
          <a:bodyPr wrap="square" rtlCol="0">
            <a:spAutoFit/>
          </a:bodyPr>
          <a:lstStyle/>
          <a:p>
            <a:r>
              <a:rPr kumimoji="1" lang="ja-JP" altLang="en-US" b="1" dirty="0"/>
              <a:t>お問合せ</a:t>
            </a:r>
          </a:p>
        </p:txBody>
      </p:sp>
      <p:sp>
        <p:nvSpPr>
          <p:cNvPr id="14" name="テキスト ボックス 13">
            <a:extLst>
              <a:ext uri="{FF2B5EF4-FFF2-40B4-BE49-F238E27FC236}">
                <a16:creationId xmlns:a16="http://schemas.microsoft.com/office/drawing/2014/main" id="{748C86DB-A140-499A-8A67-42D6B6B2BD15}"/>
              </a:ext>
            </a:extLst>
          </p:cNvPr>
          <p:cNvSpPr txBox="1"/>
          <p:nvPr/>
        </p:nvSpPr>
        <p:spPr>
          <a:xfrm>
            <a:off x="643150" y="8811330"/>
            <a:ext cx="3361154" cy="1015663"/>
          </a:xfrm>
          <a:prstGeom prst="rect">
            <a:avLst/>
          </a:prstGeom>
          <a:noFill/>
        </p:spPr>
        <p:txBody>
          <a:bodyPr wrap="square" rtlCol="0">
            <a:spAutoFit/>
          </a:bodyPr>
          <a:lstStyle/>
          <a:p>
            <a:r>
              <a:rPr lang="ja-JP" altLang="en-US" sz="1000" dirty="0"/>
              <a:t>東京都新宿区下落合</a:t>
            </a:r>
            <a:r>
              <a:rPr lang="en-US" altLang="ja-JP" sz="1000" dirty="0"/>
              <a:t>3‐16‐14</a:t>
            </a:r>
            <a:r>
              <a:rPr lang="ja-JP" altLang="en-US" sz="1000" dirty="0"/>
              <a:t>　第</a:t>
            </a:r>
            <a:r>
              <a:rPr lang="en-US" altLang="ja-JP" sz="1000" dirty="0"/>
              <a:t>2</a:t>
            </a:r>
            <a:r>
              <a:rPr lang="ja-JP" altLang="en-US" sz="1000" dirty="0"/>
              <a:t>ニッコンビル</a:t>
            </a:r>
            <a:endParaRPr lang="en-US" altLang="ja-JP" sz="1000" dirty="0"/>
          </a:p>
          <a:p>
            <a:r>
              <a:rPr kumimoji="1" lang="ja-JP" altLang="en-US" sz="1000" dirty="0"/>
              <a:t>株式会社</a:t>
            </a:r>
            <a:r>
              <a:rPr kumimoji="1" lang="en-US" altLang="ja-JP" sz="1000" dirty="0"/>
              <a:t>HR</a:t>
            </a:r>
            <a:r>
              <a:rPr kumimoji="1" lang="ja-JP" altLang="en-US" sz="1000" dirty="0"/>
              <a:t>ブリッジ</a:t>
            </a:r>
            <a:endParaRPr kumimoji="1" lang="en-US" altLang="ja-JP" sz="1000" dirty="0"/>
          </a:p>
          <a:p>
            <a:r>
              <a:rPr lang="en-US" altLang="ja-JP" sz="1000" dirty="0"/>
              <a:t>TEL:03-3565-6507</a:t>
            </a:r>
          </a:p>
          <a:p>
            <a:r>
              <a:rPr lang="ja-JP" altLang="en-US" sz="1000" dirty="0"/>
              <a:t>担当：木下・米津</a:t>
            </a:r>
            <a:endParaRPr lang="en-US" altLang="ja-JP" sz="1000" dirty="0"/>
          </a:p>
          <a:p>
            <a:r>
              <a:rPr kumimoji="1" lang="ja-JP" altLang="en-US" sz="1000" dirty="0"/>
              <a:t>許可番号：</a:t>
            </a:r>
            <a:r>
              <a:rPr kumimoji="1" lang="en-US" altLang="ja-JP" sz="1000" dirty="0"/>
              <a:t>13-</a:t>
            </a:r>
            <a:r>
              <a:rPr kumimoji="1" lang="ja-JP" altLang="en-US" sz="1000" dirty="0"/>
              <a:t>ユ</a:t>
            </a:r>
            <a:r>
              <a:rPr kumimoji="1" lang="en-US" altLang="ja-JP" sz="1000" dirty="0"/>
              <a:t>-311368</a:t>
            </a:r>
          </a:p>
          <a:p>
            <a:r>
              <a:rPr kumimoji="1" lang="ja-JP" altLang="en-US" sz="1000" dirty="0"/>
              <a:t>登録番号：</a:t>
            </a:r>
            <a:r>
              <a:rPr kumimoji="1" lang="en-US" altLang="ja-JP" sz="1000" dirty="0"/>
              <a:t>20</a:t>
            </a:r>
            <a:r>
              <a:rPr kumimoji="1" lang="ja-JP" altLang="en-US" sz="1000" dirty="0"/>
              <a:t>登</a:t>
            </a:r>
            <a:r>
              <a:rPr kumimoji="1" lang="en-US" altLang="ja-JP" sz="1000" dirty="0"/>
              <a:t>-003716</a:t>
            </a:r>
            <a:endParaRPr kumimoji="1" lang="ja-JP" altLang="en-US" sz="1000" dirty="0"/>
          </a:p>
        </p:txBody>
      </p:sp>
      <p:pic>
        <p:nvPicPr>
          <p:cNvPr id="15" name="図 14">
            <a:extLst>
              <a:ext uri="{FF2B5EF4-FFF2-40B4-BE49-F238E27FC236}">
                <a16:creationId xmlns:a16="http://schemas.microsoft.com/office/drawing/2014/main" id="{2975F8FB-9DC0-42E0-832A-942566F1A35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56795" y="8421371"/>
            <a:ext cx="1555911" cy="1101654"/>
          </a:xfrm>
          <a:prstGeom prst="rect">
            <a:avLst/>
          </a:prstGeom>
        </p:spPr>
      </p:pic>
      <p:sp>
        <p:nvSpPr>
          <p:cNvPr id="16" name="テキスト ボックス 15">
            <a:extLst>
              <a:ext uri="{FF2B5EF4-FFF2-40B4-BE49-F238E27FC236}">
                <a16:creationId xmlns:a16="http://schemas.microsoft.com/office/drawing/2014/main" id="{9AFA5ED8-E1AA-4462-AC6E-14AF6B1608C9}"/>
              </a:ext>
            </a:extLst>
          </p:cNvPr>
          <p:cNvSpPr txBox="1"/>
          <p:nvPr/>
        </p:nvSpPr>
        <p:spPr>
          <a:xfrm>
            <a:off x="4319331" y="9847827"/>
            <a:ext cx="3853788" cy="253916"/>
          </a:xfrm>
          <a:prstGeom prst="rect">
            <a:avLst/>
          </a:prstGeom>
          <a:noFill/>
        </p:spPr>
        <p:txBody>
          <a:bodyPr wrap="square" rtlCol="0">
            <a:spAutoFit/>
          </a:bodyPr>
          <a:lstStyle/>
          <a:p>
            <a:r>
              <a:rPr lang="ja-JP" altLang="en-US" sz="1050" b="1" dirty="0"/>
              <a:t>　</a:t>
            </a:r>
            <a:r>
              <a:rPr lang="en-US" altLang="ja-JP" sz="1050" b="1" dirty="0"/>
              <a:t>※</a:t>
            </a:r>
            <a:r>
              <a:rPr lang="ja-JP" altLang="en-US" sz="1050" b="1" dirty="0"/>
              <a:t>記載内容は予告なく変更となる場合がございます。</a:t>
            </a:r>
          </a:p>
        </p:txBody>
      </p:sp>
      <p:sp>
        <p:nvSpPr>
          <p:cNvPr id="17" name="Text Box 13">
            <a:extLst>
              <a:ext uri="{FF2B5EF4-FFF2-40B4-BE49-F238E27FC236}">
                <a16:creationId xmlns:a16="http://schemas.microsoft.com/office/drawing/2014/main" id="{D02985F5-F390-4B35-A113-A8E91342E31B}"/>
              </a:ext>
            </a:extLst>
          </p:cNvPr>
          <p:cNvSpPr txBox="1">
            <a:spLocks noChangeArrowheads="1"/>
          </p:cNvSpPr>
          <p:nvPr/>
        </p:nvSpPr>
        <p:spPr bwMode="auto">
          <a:xfrm>
            <a:off x="643150" y="10120080"/>
            <a:ext cx="6481513" cy="450156"/>
          </a:xfrm>
          <a:prstGeom prst="rect">
            <a:avLst/>
          </a:prstGeom>
          <a:noFill/>
          <a:ln w="9525">
            <a:noFill/>
            <a:miter lim="800000"/>
            <a:headEnd/>
            <a:tailEnd/>
          </a:ln>
        </p:spPr>
        <p:txBody>
          <a:bodyPr vert="horz" wrap="square" lIns="74295" tIns="8890" rIns="74295" bIns="8890" numCol="1" anchor="t" anchorCtr="0" compatLnSpc="1">
            <a:prstTxWarp prst="textNoShape">
              <a:avLst/>
            </a:prstTxWarp>
          </a:bodyPr>
          <a:lstStyle/>
          <a:p>
            <a:pPr lvl="0" defTabSz="914400" fontAlgn="base">
              <a:spcBef>
                <a:spcPct val="0"/>
              </a:spcBef>
              <a:spcAft>
                <a:spcPct val="0"/>
              </a:spcAft>
            </a:pPr>
            <a:r>
              <a:rPr lang="en-US" altLang="ja-JP" sz="800" dirty="0">
                <a:latin typeface="メイリオ" pitchFamily="50" charset="-128"/>
                <a:ea typeface="メイリオ" pitchFamily="50" charset="-128"/>
                <a:cs typeface="メイリオ" pitchFamily="50" charset="-128"/>
              </a:rPr>
              <a:t>&lt;</a:t>
            </a:r>
            <a:r>
              <a:rPr lang="ja-JP" altLang="en-US" sz="800" dirty="0">
                <a:latin typeface="メイリオ" pitchFamily="50" charset="-128"/>
                <a:ea typeface="メイリオ" pitchFamily="50" charset="-128"/>
                <a:cs typeface="メイリオ" pitchFamily="50" charset="-128"/>
              </a:rPr>
              <a:t>個人情報保護に関しまして</a:t>
            </a:r>
            <a:r>
              <a:rPr lang="en-US" altLang="ja-JP" sz="800" dirty="0">
                <a:latin typeface="メイリオ" pitchFamily="50" charset="-128"/>
                <a:ea typeface="メイリオ" pitchFamily="50" charset="-128"/>
                <a:cs typeface="メイリオ" pitchFamily="50" charset="-128"/>
              </a:rPr>
              <a:t>&gt;</a:t>
            </a:r>
            <a:r>
              <a:rPr lang="ja-JP" altLang="en-US" sz="800" dirty="0">
                <a:latin typeface="メイリオ" pitchFamily="50" charset="-128"/>
                <a:ea typeface="メイリオ" pitchFamily="50" charset="-128"/>
                <a:cs typeface="メイリオ" pitchFamily="50" charset="-128"/>
              </a:rPr>
              <a:t>　弊社では、経営コンサルタント業務における商品、関連するアフターサービス、新商品・サービスに</a:t>
            </a:r>
            <a:endParaRPr lang="en-US" altLang="ja-JP" sz="800" dirty="0">
              <a:latin typeface="メイリオ" pitchFamily="50" charset="-128"/>
              <a:ea typeface="メイリオ" pitchFamily="50" charset="-128"/>
              <a:cs typeface="メイリオ" pitchFamily="50" charset="-128"/>
            </a:endParaRPr>
          </a:p>
          <a:p>
            <a:pPr lvl="0" defTabSz="914400" fontAlgn="base">
              <a:spcBef>
                <a:spcPct val="0"/>
              </a:spcBef>
              <a:spcAft>
                <a:spcPct val="0"/>
              </a:spcAft>
            </a:pPr>
            <a:r>
              <a:rPr lang="ja-JP" altLang="en-US" sz="800" dirty="0">
                <a:latin typeface="メイリオ" pitchFamily="50" charset="-128"/>
                <a:ea typeface="メイリオ" pitchFamily="50" charset="-128"/>
                <a:cs typeface="メイリオ" pitchFamily="50" charset="-128"/>
              </a:rPr>
              <a:t>関する情報をお知らせする目的で、個人情報を保有しております。 いただいた個人情報は、セミナー受講券の発送などに利用いたします。</a:t>
            </a:r>
            <a:endParaRPr lang="en-US" altLang="ja-JP" sz="800" dirty="0">
              <a:latin typeface="メイリオ" pitchFamily="50" charset="-128"/>
              <a:ea typeface="メイリオ" pitchFamily="50" charset="-128"/>
              <a:cs typeface="メイリオ" pitchFamily="50" charset="-128"/>
            </a:endParaRPr>
          </a:p>
          <a:p>
            <a:pPr lvl="0" defTabSz="914400" fontAlgn="base">
              <a:spcBef>
                <a:spcPct val="0"/>
              </a:spcBef>
              <a:spcAft>
                <a:spcPct val="0"/>
              </a:spcAft>
            </a:pPr>
            <a:r>
              <a:rPr lang="ja-JP" altLang="en-US" sz="800" dirty="0">
                <a:latin typeface="メイリオ" pitchFamily="50" charset="-128"/>
                <a:ea typeface="メイリオ" pitchFamily="50" charset="-128"/>
                <a:cs typeface="メイリオ" pitchFamily="50" charset="-128"/>
              </a:rPr>
              <a:t>また今後、前述の目的にも利用いたします。　個人情報の取り扱いに関するお問合せ先</a:t>
            </a:r>
            <a:r>
              <a:rPr lang="en-US" altLang="ja-JP" sz="800" dirty="0">
                <a:latin typeface="メイリオ" pitchFamily="50" charset="-128"/>
                <a:ea typeface="メイリオ" pitchFamily="50" charset="-128"/>
                <a:cs typeface="メイリオ" pitchFamily="50" charset="-128"/>
              </a:rPr>
              <a:t>: </a:t>
            </a:r>
            <a:r>
              <a:rPr lang="ja-JP" altLang="en-US" sz="800" dirty="0">
                <a:latin typeface="メイリオ" pitchFamily="50" charset="-128"/>
                <a:ea typeface="メイリオ" pitchFamily="50" charset="-128"/>
                <a:cs typeface="メイリオ" pitchFamily="50" charset="-128"/>
              </a:rPr>
              <a:t>株式会社</a:t>
            </a:r>
            <a:r>
              <a:rPr lang="en-US" altLang="ja-JP" sz="800" dirty="0">
                <a:latin typeface="メイリオ" pitchFamily="50" charset="-128"/>
                <a:ea typeface="メイリオ" pitchFamily="50" charset="-128"/>
                <a:cs typeface="メイリオ" pitchFamily="50" charset="-128"/>
              </a:rPr>
              <a:t>HR</a:t>
            </a:r>
            <a:r>
              <a:rPr lang="ja-JP" altLang="en-US" sz="800" dirty="0">
                <a:latin typeface="メイリオ" pitchFamily="50" charset="-128"/>
                <a:ea typeface="メイリオ" pitchFamily="50" charset="-128"/>
                <a:cs typeface="メイリオ" pitchFamily="50" charset="-128"/>
              </a:rPr>
              <a:t>ブリッジ　</a:t>
            </a:r>
            <a:r>
              <a:rPr lang="en-US" altLang="ja-JP" sz="800" dirty="0">
                <a:latin typeface="メイリオ" pitchFamily="50" charset="-128"/>
                <a:ea typeface="メイリオ" pitchFamily="50" charset="-128"/>
                <a:cs typeface="メイリオ" pitchFamily="50" charset="-128"/>
              </a:rPr>
              <a:t>03-3565-6507</a:t>
            </a:r>
            <a:endParaRPr kumimoji="1" lang="ja-JP" altLang="ja-JP" sz="800" b="0" i="0" u="none" strike="noStrike" cap="none" normalizeH="0" baseline="0" dirty="0">
              <a:ln>
                <a:noFill/>
              </a:ln>
              <a:solidFill>
                <a:schemeClr val="tx1"/>
              </a:solidFill>
              <a:effectLst/>
              <a:latin typeface="メイリオ" pitchFamily="50" charset="-128"/>
              <a:ea typeface="メイリオ" pitchFamily="50" charset="-128"/>
              <a:cs typeface="メイリオ" pitchFamily="50" charset="-128"/>
            </a:endParaRPr>
          </a:p>
        </p:txBody>
      </p:sp>
      <p:cxnSp>
        <p:nvCxnSpPr>
          <p:cNvPr id="24" name="直線コネクタ 23">
            <a:extLst>
              <a:ext uri="{FF2B5EF4-FFF2-40B4-BE49-F238E27FC236}">
                <a16:creationId xmlns:a16="http://schemas.microsoft.com/office/drawing/2014/main" id="{D6DC37CB-E557-407E-A7AE-71D1CB271402}"/>
              </a:ext>
            </a:extLst>
          </p:cNvPr>
          <p:cNvCxnSpPr/>
          <p:nvPr/>
        </p:nvCxnSpPr>
        <p:spPr>
          <a:xfrm>
            <a:off x="448162" y="3503070"/>
            <a:ext cx="3599154"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5568B8D3-89A7-4526-90B8-326047A23ABC}"/>
              </a:ext>
            </a:extLst>
          </p:cNvPr>
          <p:cNvSpPr txBox="1"/>
          <p:nvPr/>
        </p:nvSpPr>
        <p:spPr>
          <a:xfrm>
            <a:off x="312593" y="716000"/>
            <a:ext cx="6812070" cy="2400657"/>
          </a:xfrm>
          <a:prstGeom prst="rect">
            <a:avLst/>
          </a:prstGeom>
          <a:noFill/>
          <a:ln w="19050">
            <a:solidFill>
              <a:schemeClr val="accent4">
                <a:lumMod val="40000"/>
                <a:lumOff val="60000"/>
              </a:schemeClr>
            </a:solidFill>
            <a:prstDash val="sysDot"/>
          </a:ln>
        </p:spPr>
        <p:txBody>
          <a:bodyPr wrap="square" rtlCol="0">
            <a:spAutoFit/>
          </a:bodyPr>
          <a:lstStyle/>
          <a:p>
            <a:pPr lvl="0" defTabSz="914400">
              <a:defRPr/>
            </a:pPr>
            <a:r>
              <a:rPr kumimoji="0" lang="ja-JP" altLang="en-US" sz="1200" kern="0" dirty="0">
                <a:solidFill>
                  <a:prstClr val="black"/>
                </a:solidFill>
                <a:latin typeface="Meiryo UI" panose="020B0604030504040204" pitchFamily="50" charset="-128"/>
                <a:ea typeface="Meiryo UI" panose="020B0604030504040204" pitchFamily="50" charset="-128"/>
              </a:rPr>
              <a:t>留学生ご本人様と貴施設の双方が合意の上、特定技能外国人として採用する場合、留学生ご本人様と雇用条件等を確認し就労に向けた手続きと採用後の支援業務を弊社がサポートいたします。</a:t>
            </a:r>
            <a:endParaRPr kumimoji="0" lang="en-US" altLang="ja-JP" sz="1200" kern="0" dirty="0">
              <a:solidFill>
                <a:prstClr val="black"/>
              </a:solidFill>
              <a:latin typeface="Meiryo UI" panose="020B0604030504040204" pitchFamily="50" charset="-128"/>
              <a:ea typeface="Meiryo UI" panose="020B0604030504040204" pitchFamily="50" charset="-128"/>
            </a:endParaRPr>
          </a:p>
          <a:p>
            <a:pPr lvl="0" defTabSz="914400">
              <a:defRPr/>
            </a:pPr>
            <a:r>
              <a:rPr kumimoji="0" lang="en-US" altLang="ja-JP" sz="1000" kern="0" dirty="0">
                <a:solidFill>
                  <a:prstClr val="black"/>
                </a:solidFill>
                <a:latin typeface="Meiryo UI" panose="020B0604030504040204" pitchFamily="50" charset="-128"/>
                <a:ea typeface="Meiryo UI" panose="020B0604030504040204" pitchFamily="50" charset="-128"/>
              </a:rPr>
              <a:t>※</a:t>
            </a:r>
            <a:r>
              <a:rPr kumimoji="0" lang="ja-JP" altLang="en-US" sz="1000" kern="0" dirty="0">
                <a:solidFill>
                  <a:prstClr val="black"/>
                </a:solidFill>
                <a:latin typeface="Meiryo UI" panose="020B0604030504040204" pitchFamily="50" charset="-128"/>
                <a:ea typeface="Meiryo UI" panose="020B0604030504040204" pitchFamily="50" charset="-128"/>
              </a:rPr>
              <a:t>在留資格申請前に、技能評価試験を受験して合格する必要があります（貴施設にて学習を支援いただきます）。</a:t>
            </a:r>
            <a:endParaRPr kumimoji="0" lang="en-US" altLang="ja-JP" sz="1000" kern="0" dirty="0">
              <a:solidFill>
                <a:prstClr val="black"/>
              </a:solidFill>
              <a:latin typeface="Meiryo UI" panose="020B0604030504040204" pitchFamily="50" charset="-128"/>
              <a:ea typeface="Meiryo UI" panose="020B0604030504040204" pitchFamily="50" charset="-128"/>
            </a:endParaRPr>
          </a:p>
          <a:p>
            <a:pPr lvl="0" defTabSz="914400">
              <a:defRPr/>
            </a:pPr>
            <a:r>
              <a:rPr kumimoji="0" lang="en-US" altLang="ja-JP" sz="1000" kern="0" dirty="0">
                <a:solidFill>
                  <a:prstClr val="black"/>
                </a:solidFill>
                <a:latin typeface="Meiryo UI" panose="020B0604030504040204" pitchFamily="50" charset="-128"/>
                <a:ea typeface="Meiryo UI" panose="020B0604030504040204" pitchFamily="50" charset="-128"/>
              </a:rPr>
              <a:t>※</a:t>
            </a:r>
            <a:r>
              <a:rPr kumimoji="0" lang="ja-JP" altLang="en-US" sz="1000" kern="0" dirty="0">
                <a:solidFill>
                  <a:prstClr val="black"/>
                </a:solidFill>
                <a:latin typeface="Meiryo UI" panose="020B0604030504040204" pitchFamily="50" charset="-128"/>
                <a:ea typeface="Meiryo UI" panose="020B0604030504040204" pitchFamily="50" charset="-128"/>
              </a:rPr>
              <a:t>本件は特定技能外国人介護の採用を約束するものではございません。採用への以降にあたり、採用施設様と本人の雇用条件等</a:t>
            </a:r>
            <a:endParaRPr kumimoji="0" lang="en-US" altLang="ja-JP" sz="1000" kern="0" dirty="0">
              <a:solidFill>
                <a:prstClr val="black"/>
              </a:solidFill>
              <a:latin typeface="Meiryo UI" panose="020B0604030504040204" pitchFamily="50" charset="-128"/>
              <a:ea typeface="Meiryo UI" panose="020B0604030504040204" pitchFamily="50" charset="-128"/>
            </a:endParaRPr>
          </a:p>
          <a:p>
            <a:pPr lvl="0" defTabSz="914400">
              <a:defRPr/>
            </a:pPr>
            <a:r>
              <a:rPr kumimoji="0" lang="ja-JP" altLang="en-US" sz="1000" kern="0" dirty="0">
                <a:solidFill>
                  <a:prstClr val="black"/>
                </a:solidFill>
                <a:latin typeface="Meiryo UI" panose="020B0604030504040204" pitchFamily="50" charset="-128"/>
                <a:ea typeface="Meiryo UI" panose="020B0604030504040204" pitchFamily="50" charset="-128"/>
              </a:rPr>
              <a:t>　の合意確認が必要となります。また、受験勉強は貴施設での学習支援が必要となります。</a:t>
            </a:r>
            <a:endParaRPr kumimoji="0" lang="en-US" altLang="ja-JP" sz="1000" kern="0" dirty="0">
              <a:solidFill>
                <a:prstClr val="black"/>
              </a:solidFill>
              <a:latin typeface="Meiryo UI" panose="020B0604030504040204" pitchFamily="50" charset="-128"/>
              <a:ea typeface="Meiryo UI" panose="020B0604030504040204" pitchFamily="50" charset="-128"/>
            </a:endParaRPr>
          </a:p>
          <a:p>
            <a:pPr lvl="0" defTabSz="914400">
              <a:defRPr/>
            </a:pPr>
            <a:r>
              <a:rPr kumimoji="0" lang="ja-JP" altLang="en-US" sz="1200" kern="0" dirty="0">
                <a:solidFill>
                  <a:prstClr val="black"/>
                </a:solidFill>
                <a:latin typeface="Meiryo UI" panose="020B0604030504040204" pitchFamily="50" charset="-128"/>
                <a:ea typeface="Meiryo UI" panose="020B0604030504040204" pitchFamily="50" charset="-128"/>
              </a:rPr>
              <a:t>特定技能外国人（介護）にご関心のある法人（施設）様は以下に☑をご記入をお願い申し上げます</a:t>
            </a:r>
            <a:endParaRPr kumimoji="0" lang="en-US" altLang="ja-JP" sz="1200" kern="0" dirty="0">
              <a:solidFill>
                <a:prstClr val="black"/>
              </a:solidFill>
              <a:latin typeface="Meiryo UI" panose="020B0604030504040204" pitchFamily="50" charset="-128"/>
              <a:ea typeface="Meiryo UI" panose="020B0604030504040204" pitchFamily="50" charset="-128"/>
            </a:endParaRPr>
          </a:p>
          <a:p>
            <a:pPr lvl="0" defTabSz="914400">
              <a:defRPr/>
            </a:pPr>
            <a:r>
              <a:rPr kumimoji="0" lang="ja-JP" altLang="en-US" sz="1200" kern="0" dirty="0">
                <a:solidFill>
                  <a:prstClr val="black"/>
                </a:solidFill>
                <a:latin typeface="Meiryo UI" panose="020B0604030504040204" pitchFamily="50" charset="-128"/>
                <a:ea typeface="Meiryo UI" panose="020B0604030504040204" pitchFamily="50" charset="-128"/>
              </a:rPr>
              <a:t>　　□　特定技能外国人（介護）採用の手順が知りたい</a:t>
            </a:r>
            <a:endParaRPr kumimoji="0" lang="en-US" altLang="ja-JP" sz="1200" kern="0" dirty="0">
              <a:solidFill>
                <a:prstClr val="black"/>
              </a:solidFill>
              <a:latin typeface="Meiryo UI" panose="020B0604030504040204" pitchFamily="50" charset="-128"/>
              <a:ea typeface="Meiryo UI" panose="020B0604030504040204" pitchFamily="50" charset="-128"/>
            </a:endParaRPr>
          </a:p>
          <a:p>
            <a:pPr lvl="0" defTabSz="914400">
              <a:defRPr/>
            </a:pPr>
            <a:r>
              <a:rPr kumimoji="0" lang="ja-JP" altLang="en-US" sz="1200" kern="0" dirty="0">
                <a:solidFill>
                  <a:prstClr val="black"/>
                </a:solidFill>
                <a:latin typeface="Meiryo UI" panose="020B0604030504040204" pitchFamily="50" charset="-128"/>
                <a:ea typeface="Meiryo UI" panose="020B0604030504040204" pitchFamily="50" charset="-128"/>
              </a:rPr>
              <a:t>　　</a:t>
            </a:r>
            <a:endParaRPr kumimoji="0" lang="en-US" altLang="ja-JP" sz="1200" kern="0" dirty="0">
              <a:solidFill>
                <a:prstClr val="black"/>
              </a:solidFill>
              <a:latin typeface="Meiryo UI" panose="020B0604030504040204" pitchFamily="50" charset="-128"/>
              <a:ea typeface="Meiryo UI" panose="020B0604030504040204" pitchFamily="50" charset="-128"/>
            </a:endParaRPr>
          </a:p>
          <a:p>
            <a:pPr lvl="0" defTabSz="914400">
              <a:defRPr/>
            </a:pPr>
            <a:r>
              <a:rPr kumimoji="0" lang="ja-JP" altLang="en-US" sz="1200" kern="0" dirty="0">
                <a:solidFill>
                  <a:prstClr val="black"/>
                </a:solidFill>
                <a:latin typeface="Meiryo UI" panose="020B0604030504040204" pitchFamily="50" charset="-128"/>
                <a:ea typeface="Meiryo UI" panose="020B0604030504040204" pitchFamily="50" charset="-128"/>
              </a:rPr>
              <a:t>　　□　想定される費用等について知りたい</a:t>
            </a:r>
            <a:endParaRPr kumimoji="0" lang="en-US" altLang="ja-JP" sz="1200" kern="0" dirty="0">
              <a:solidFill>
                <a:prstClr val="black"/>
              </a:solidFill>
              <a:latin typeface="Meiryo UI" panose="020B0604030504040204" pitchFamily="50" charset="-128"/>
              <a:ea typeface="Meiryo UI" panose="020B0604030504040204" pitchFamily="50" charset="-128"/>
            </a:endParaRPr>
          </a:p>
          <a:p>
            <a:pPr lvl="0" defTabSz="914400">
              <a:defRPr/>
            </a:pPr>
            <a:endParaRPr kumimoji="0" lang="en-US" altLang="ja-JP" sz="1200" kern="0" dirty="0">
              <a:solidFill>
                <a:prstClr val="black"/>
              </a:solidFill>
              <a:latin typeface="Meiryo UI" panose="020B0604030504040204" pitchFamily="50" charset="-128"/>
              <a:ea typeface="Meiryo UI" panose="020B0604030504040204" pitchFamily="50" charset="-128"/>
            </a:endParaRPr>
          </a:p>
          <a:p>
            <a:pPr lvl="0" defTabSz="914400">
              <a:defRPr/>
            </a:pPr>
            <a:r>
              <a:rPr kumimoji="0" lang="ja-JP" altLang="en-US" sz="1200" kern="0" dirty="0">
                <a:solidFill>
                  <a:prstClr val="black"/>
                </a:solidFill>
                <a:latin typeface="Meiryo UI" panose="020B0604030504040204" pitchFamily="50" charset="-128"/>
                <a:ea typeface="Meiryo UI" panose="020B0604030504040204" pitchFamily="50" charset="-128"/>
              </a:rPr>
              <a:t>　　□　特定技能外国人（介護）での採用は難しい</a:t>
            </a:r>
            <a:endParaRPr kumimoji="0" lang="en-US" altLang="ja-JP" sz="1200" kern="0" dirty="0">
              <a:solidFill>
                <a:prstClr val="black"/>
              </a:solidFill>
              <a:latin typeface="Meiryo UI" panose="020B0604030504040204" pitchFamily="50" charset="-128"/>
              <a:ea typeface="Meiryo UI" panose="020B0604030504040204" pitchFamily="50" charset="-128"/>
            </a:endParaRPr>
          </a:p>
          <a:p>
            <a:pPr defTabSz="914400">
              <a:defRPr/>
            </a:pPr>
            <a:endParaRPr kumimoji="0"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lvl="0" defTabSz="914400">
              <a:defRPr/>
            </a:pPr>
            <a:r>
              <a:rPr kumimoji="0" lang="ja-JP" altLang="en-US" sz="1200" kern="0" dirty="0">
                <a:solidFill>
                  <a:prstClr val="black"/>
                </a:solidFill>
                <a:latin typeface="Meiryo UI" panose="020B0604030504040204" pitchFamily="50" charset="-128"/>
                <a:ea typeface="Meiryo UI" panose="020B0604030504040204" pitchFamily="50" charset="-128"/>
              </a:rPr>
              <a:t>　　□　その他（　　　　　　　　　　　　　　　　　　　　　　　　　　　　　　　　　　　　　　　　　　　　　　　）</a:t>
            </a:r>
            <a:endPar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cxnSp>
        <p:nvCxnSpPr>
          <p:cNvPr id="26" name="直線コネクタ 25">
            <a:extLst>
              <a:ext uri="{FF2B5EF4-FFF2-40B4-BE49-F238E27FC236}">
                <a16:creationId xmlns:a16="http://schemas.microsoft.com/office/drawing/2014/main" id="{ED8C50D7-0995-4083-A8E6-166B43C5772A}"/>
              </a:ext>
            </a:extLst>
          </p:cNvPr>
          <p:cNvCxnSpPr/>
          <p:nvPr/>
        </p:nvCxnSpPr>
        <p:spPr>
          <a:xfrm>
            <a:off x="274762" y="631858"/>
            <a:ext cx="3599154"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180FA34E-C333-4E6A-983E-2C8701B196C2}"/>
              </a:ext>
            </a:extLst>
          </p:cNvPr>
          <p:cNvSpPr txBox="1"/>
          <p:nvPr/>
        </p:nvSpPr>
        <p:spPr>
          <a:xfrm>
            <a:off x="383916" y="270554"/>
            <a:ext cx="2304318" cy="307777"/>
          </a:xfrm>
          <a:prstGeom prst="rect">
            <a:avLst/>
          </a:prstGeom>
          <a:noFill/>
        </p:spPr>
        <p:txBody>
          <a:bodyPr wrap="square" rtlCol="0">
            <a:spAutoFit/>
          </a:bodyPr>
          <a:lstStyle/>
          <a:p>
            <a:r>
              <a:rPr kumimoji="1" lang="ja-JP" altLang="en-US" sz="1400" b="1" dirty="0"/>
              <a:t>特定技能外国人　介護</a:t>
            </a:r>
          </a:p>
        </p:txBody>
      </p:sp>
      <p:graphicFrame>
        <p:nvGraphicFramePr>
          <p:cNvPr id="28" name="表 27">
            <a:extLst>
              <a:ext uri="{FF2B5EF4-FFF2-40B4-BE49-F238E27FC236}">
                <a16:creationId xmlns:a16="http://schemas.microsoft.com/office/drawing/2014/main" id="{9CF56F28-82A9-4E42-84CD-DC89DDDECBEF}"/>
              </a:ext>
            </a:extLst>
          </p:cNvPr>
          <p:cNvGraphicFramePr>
            <a:graphicFrameLocks noGrp="1"/>
          </p:cNvGraphicFramePr>
          <p:nvPr>
            <p:extLst>
              <p:ext uri="{D42A27DB-BD31-4B8C-83A1-F6EECF244321}">
                <p14:modId xmlns:p14="http://schemas.microsoft.com/office/powerpoint/2010/main" val="3980001536"/>
              </p:ext>
            </p:extLst>
          </p:nvPr>
        </p:nvGraphicFramePr>
        <p:xfrm>
          <a:off x="463551" y="4706855"/>
          <a:ext cx="6705598" cy="3270596"/>
        </p:xfrm>
        <a:graphic>
          <a:graphicData uri="http://schemas.openxmlformats.org/drawingml/2006/table">
            <a:tbl>
              <a:tblPr/>
              <a:tblGrid>
                <a:gridCol w="1082673">
                  <a:extLst>
                    <a:ext uri="{9D8B030D-6E8A-4147-A177-3AD203B41FA5}">
                      <a16:colId xmlns:a16="http://schemas.microsoft.com/office/drawing/2014/main" val="3110347923"/>
                    </a:ext>
                  </a:extLst>
                </a:gridCol>
                <a:gridCol w="803275">
                  <a:extLst>
                    <a:ext uri="{9D8B030D-6E8A-4147-A177-3AD203B41FA5}">
                      <a16:colId xmlns:a16="http://schemas.microsoft.com/office/drawing/2014/main" val="1313505744"/>
                    </a:ext>
                  </a:extLst>
                </a:gridCol>
                <a:gridCol w="803275">
                  <a:extLst>
                    <a:ext uri="{9D8B030D-6E8A-4147-A177-3AD203B41FA5}">
                      <a16:colId xmlns:a16="http://schemas.microsoft.com/office/drawing/2014/main" val="997871711"/>
                    </a:ext>
                  </a:extLst>
                </a:gridCol>
                <a:gridCol w="803275">
                  <a:extLst>
                    <a:ext uri="{9D8B030D-6E8A-4147-A177-3AD203B41FA5}">
                      <a16:colId xmlns:a16="http://schemas.microsoft.com/office/drawing/2014/main" val="3487285965"/>
                    </a:ext>
                  </a:extLst>
                </a:gridCol>
                <a:gridCol w="803275">
                  <a:extLst>
                    <a:ext uri="{9D8B030D-6E8A-4147-A177-3AD203B41FA5}">
                      <a16:colId xmlns:a16="http://schemas.microsoft.com/office/drawing/2014/main" val="1363657391"/>
                    </a:ext>
                  </a:extLst>
                </a:gridCol>
                <a:gridCol w="803275">
                  <a:extLst>
                    <a:ext uri="{9D8B030D-6E8A-4147-A177-3AD203B41FA5}">
                      <a16:colId xmlns:a16="http://schemas.microsoft.com/office/drawing/2014/main" val="2414243805"/>
                    </a:ext>
                  </a:extLst>
                </a:gridCol>
                <a:gridCol w="803275">
                  <a:extLst>
                    <a:ext uri="{9D8B030D-6E8A-4147-A177-3AD203B41FA5}">
                      <a16:colId xmlns:a16="http://schemas.microsoft.com/office/drawing/2014/main" val="1790478287"/>
                    </a:ext>
                  </a:extLst>
                </a:gridCol>
                <a:gridCol w="803275">
                  <a:extLst>
                    <a:ext uri="{9D8B030D-6E8A-4147-A177-3AD203B41FA5}">
                      <a16:colId xmlns:a16="http://schemas.microsoft.com/office/drawing/2014/main" val="2231837766"/>
                    </a:ext>
                  </a:extLst>
                </a:gridCol>
              </a:tblGrid>
              <a:tr h="400126">
                <a:tc gridSpan="8">
                  <a:txBody>
                    <a:bodyPr/>
                    <a:lstStyle/>
                    <a:p>
                      <a:pPr algn="ctr" fontAlgn="ctr"/>
                      <a:r>
                        <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rPr>
                        <a:t>紹介サービス申込書</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79138802"/>
                  </a:ext>
                </a:extLst>
              </a:tr>
              <a:tr h="208761">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フリガナ</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2993505"/>
                  </a:ext>
                </a:extLst>
              </a:tr>
              <a:tr h="487110">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法人名</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350" marR="6350" marT="63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836493"/>
                  </a:ext>
                </a:extLst>
              </a:tr>
              <a:tr h="208761">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フリガナ</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3178448"/>
                  </a:ext>
                </a:extLst>
              </a:tr>
              <a:tr h="487110">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ご担当者名</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350" marR="6350" marT="63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871683"/>
                  </a:ext>
                </a:extLst>
              </a:tr>
              <a:tr h="347936">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電話</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350" marR="6350" marT="63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350" marR="6350" marT="635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携帯</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350" marR="6350" marT="63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3874256"/>
                  </a:ext>
                </a:extLst>
              </a:tr>
              <a:tr h="347936">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メール</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350" marR="6350" marT="635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6350" marR="6350" marT="635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6350" marR="6350" marT="6350"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8311733"/>
                  </a:ext>
                </a:extLst>
              </a:tr>
              <a:tr h="782856">
                <a:tc>
                  <a:txBody>
                    <a:bodyPr/>
                    <a:lstStyle/>
                    <a:p>
                      <a:pPr algn="ctr" fontAlgn="ctr"/>
                      <a:r>
                        <a:rPr lang="ja-JP" altLang="en-US" sz="1400" b="0" i="0" u="none" strike="noStrike" dirty="0">
                          <a:solidFill>
                            <a:srgbClr val="000000"/>
                          </a:solidFill>
                          <a:effectLst/>
                          <a:latin typeface="游ゴシック" panose="020B0400000000000000" pitchFamily="50" charset="-128"/>
                          <a:ea typeface="游ゴシック" panose="020B0400000000000000" pitchFamily="50" charset="-128"/>
                        </a:rPr>
                        <a:t>ご住所</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7">
                  <a:txBody>
                    <a:bodyPr/>
                    <a:lstStyle/>
                    <a:p>
                      <a:pPr algn="l" fontAlgn="t"/>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　　　　　）</a:t>
                      </a:r>
                    </a:p>
                  </a:txBody>
                  <a:tcPr marL="6350" marR="6350" marT="635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49619142"/>
                  </a:ext>
                </a:extLst>
              </a:tr>
            </a:tbl>
          </a:graphicData>
        </a:graphic>
      </p:graphicFrame>
      <p:sp>
        <p:nvSpPr>
          <p:cNvPr id="30" name="テキスト ボックス 29">
            <a:extLst>
              <a:ext uri="{FF2B5EF4-FFF2-40B4-BE49-F238E27FC236}">
                <a16:creationId xmlns:a16="http://schemas.microsoft.com/office/drawing/2014/main" id="{F0F3D0EE-94D9-45D7-98A2-97477F6F6CEE}"/>
              </a:ext>
            </a:extLst>
          </p:cNvPr>
          <p:cNvSpPr txBox="1"/>
          <p:nvPr/>
        </p:nvSpPr>
        <p:spPr>
          <a:xfrm>
            <a:off x="1406134" y="7903868"/>
            <a:ext cx="7093327" cy="369332"/>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メールでのお申し込みは、申込書</a:t>
            </a:r>
            <a:r>
              <a:rPr kumimoji="1" lang="en-US" altLang="ja-JP" sz="1200" dirty="0">
                <a:latin typeface="Meiryo UI" panose="020B0604030504040204" pitchFamily="50" charset="-128"/>
                <a:ea typeface="Meiryo UI" panose="020B0604030504040204" pitchFamily="50" charset="-128"/>
              </a:rPr>
              <a:t>PDF</a:t>
            </a:r>
            <a:r>
              <a:rPr kumimoji="1" lang="ja-JP" altLang="en-US" sz="1200" dirty="0">
                <a:latin typeface="Meiryo UI" panose="020B0604030504040204" pitchFamily="50" charset="-128"/>
                <a:ea typeface="Meiryo UI" panose="020B0604030504040204" pitchFamily="50" charset="-128"/>
              </a:rPr>
              <a:t>を</a:t>
            </a:r>
            <a:r>
              <a:rPr kumimoji="1" lang="en-US" altLang="ja-JP" sz="1200" dirty="0" err="1">
                <a:latin typeface="Meiryo UI" panose="020B0604030504040204" pitchFamily="50" charset="-128"/>
                <a:ea typeface="Meiryo UI" panose="020B0604030504040204" pitchFamily="50" charset="-128"/>
              </a:rPr>
              <a:t>hrb</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niccon.co.jp </a:t>
            </a:r>
            <a:r>
              <a:rPr kumimoji="1" lang="ja-JP" altLang="en-US" sz="1200" dirty="0">
                <a:latin typeface="Meiryo UI" panose="020B0604030504040204" pitchFamily="50" charset="-128"/>
                <a:ea typeface="Meiryo UI" panose="020B0604030504040204" pitchFamily="50" charset="-128"/>
              </a:rPr>
              <a:t>へ送信ください</a:t>
            </a:r>
            <a:r>
              <a:rPr kumimoji="1" lang="ja-JP" altLang="en-US" sz="1800"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295356293"/>
      </p:ext>
    </p:extLst>
  </p:cSld>
  <p:clrMapOvr>
    <a:masterClrMapping/>
  </p:clrMapOvr>
</p:sld>
</file>

<file path=ppt/theme/theme1.xml><?xml version="1.0" encoding="utf-8"?>
<a:theme xmlns:a="http://schemas.openxmlformats.org/drawingml/2006/main" name="Office テーマ">
  <a:themeElements>
    <a:clrScheme name="シック">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2700">
          <a:solidFill>
            <a:schemeClr val="tx2"/>
          </a:solidFill>
          <a:prstDash val="sysDot"/>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ABDA1491447DA24EB36764C9D810C069" ma:contentTypeVersion="6" ma:contentTypeDescription="新しいドキュメントを作成します。" ma:contentTypeScope="" ma:versionID="6604dc30b0f498be3c7721cf6b52de68">
  <xsd:schema xmlns:xsd="http://www.w3.org/2001/XMLSchema" xmlns:xs="http://www.w3.org/2001/XMLSchema" xmlns:p="http://schemas.microsoft.com/office/2006/metadata/properties" xmlns:ns2="04850967-63a3-4130-afb0-3e312de53941" targetNamespace="http://schemas.microsoft.com/office/2006/metadata/properties" ma:root="true" ma:fieldsID="9c4cff3f11a153fad4670a9c10cce53d" ns2:_="">
    <xsd:import namespace="04850967-63a3-4130-afb0-3e312de5394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850967-63a3-4130-afb0-3e312de5394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F8886AB-B924-41CE-9FC4-EB2C2C9204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4850967-63a3-4130-afb0-3e312de539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DCF235D-E988-4F28-B46A-4CCA9FE1F766}">
  <ds:schemaRefs>
    <ds:schemaRef ds:uri="http://schemas.microsoft.com/sharepoint/v3/contenttype/forms"/>
  </ds:schemaRefs>
</ds:datastoreItem>
</file>

<file path=customXml/itemProps3.xml><?xml version="1.0" encoding="utf-8"?>
<ds:datastoreItem xmlns:ds="http://schemas.openxmlformats.org/officeDocument/2006/customXml" ds:itemID="{D58C1980-7746-446E-9B26-61E90B993F7C}">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documentManagement/types"/>
    <ds:schemaRef ds:uri="04850967-63a3-4130-afb0-3e312de5394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9735</TotalTime>
  <Words>1264</Words>
  <Application>Microsoft Office PowerPoint</Application>
  <PresentationFormat>ユーザー設定</PresentationFormat>
  <Paragraphs>122</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メイリオ</vt:lpstr>
      <vt:lpstr>游ゴシック</vt:lpstr>
      <vt:lpstr>Arial</vt:lpstr>
      <vt:lpstr>Calibri</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株式会社日本コンサルタントグループ</dc:creator>
  <cp:lastModifiedBy>米津 瑛梨</cp:lastModifiedBy>
  <cp:revision>758</cp:revision>
  <cp:lastPrinted>2020-01-21T00:45:40Z</cp:lastPrinted>
  <dcterms:created xsi:type="dcterms:W3CDTF">2016-05-23T23:52:39Z</dcterms:created>
  <dcterms:modified xsi:type="dcterms:W3CDTF">2020-09-08T01:41:25Z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0x010100ABDA1491447DA24EB36764C9D810C069</vt:lpwstr>
  </property>
</Properties>
</file>